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0"/>
  </p:notesMasterIdLst>
  <p:sldIdLst>
    <p:sldId id="256" r:id="rId3"/>
    <p:sldId id="261" r:id="rId4"/>
    <p:sldId id="262" r:id="rId5"/>
    <p:sldId id="263" r:id="rId6"/>
    <p:sldId id="257" r:id="rId7"/>
    <p:sldId id="267" r:id="rId8"/>
    <p:sldId id="349" r:id="rId9"/>
    <p:sldId id="350" r:id="rId10"/>
    <p:sldId id="351" r:id="rId11"/>
    <p:sldId id="266" r:id="rId12"/>
    <p:sldId id="364" r:id="rId13"/>
    <p:sldId id="354" r:id="rId14"/>
    <p:sldId id="366" r:id="rId15"/>
    <p:sldId id="356" r:id="rId16"/>
    <p:sldId id="367" r:id="rId17"/>
    <p:sldId id="352" r:id="rId18"/>
    <p:sldId id="362" r:id="rId19"/>
    <p:sldId id="360" r:id="rId20"/>
    <p:sldId id="387" r:id="rId21"/>
    <p:sldId id="388" r:id="rId22"/>
    <p:sldId id="392" r:id="rId23"/>
    <p:sldId id="389" r:id="rId24"/>
    <p:sldId id="390" r:id="rId25"/>
    <p:sldId id="383" r:id="rId26"/>
    <p:sldId id="384" r:id="rId27"/>
    <p:sldId id="385" r:id="rId28"/>
    <p:sldId id="386" r:id="rId29"/>
    <p:sldId id="269" r:id="rId30"/>
    <p:sldId id="393" r:id="rId31"/>
    <p:sldId id="369" r:id="rId32"/>
    <p:sldId id="399" r:id="rId33"/>
    <p:sldId id="394" r:id="rId34"/>
    <p:sldId id="401" r:id="rId35"/>
    <p:sldId id="395" r:id="rId36"/>
    <p:sldId id="396" r:id="rId37"/>
    <p:sldId id="402" r:id="rId38"/>
    <p:sldId id="404" r:id="rId39"/>
    <p:sldId id="403" r:id="rId40"/>
    <p:sldId id="397" r:id="rId41"/>
    <p:sldId id="370" r:id="rId42"/>
    <p:sldId id="379" r:id="rId43"/>
    <p:sldId id="382" r:id="rId44"/>
    <p:sldId id="374" r:id="rId45"/>
    <p:sldId id="371" r:id="rId46"/>
    <p:sldId id="378" r:id="rId47"/>
    <p:sldId id="372" r:id="rId48"/>
    <p:sldId id="380" r:id="rId49"/>
    <p:sldId id="381" r:id="rId50"/>
    <p:sldId id="375" r:id="rId51"/>
    <p:sldId id="361" r:id="rId52"/>
    <p:sldId id="297" r:id="rId53"/>
    <p:sldId id="365" r:id="rId54"/>
    <p:sldId id="348" r:id="rId55"/>
    <p:sldId id="264" r:id="rId56"/>
    <p:sldId id="288" r:id="rId57"/>
    <p:sldId id="368" r:id="rId58"/>
    <p:sldId id="357"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59" autoAdjust="0"/>
  </p:normalViewPr>
  <p:slideViewPr>
    <p:cSldViewPr snapToGrid="0">
      <p:cViewPr>
        <p:scale>
          <a:sx n="100" d="100"/>
          <a:sy n="100" d="100"/>
        </p:scale>
        <p:origin x="72" y="16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000" dirty="0" err="1" smtClean="0"/>
              <a:t>nn</a:t>
            </a:r>
            <a:r>
              <a:rPr lang="en-US" sz="1000" dirty="0" smtClean="0"/>
              <a:t>: </a:t>
            </a:r>
            <a:r>
              <a:rPr lang="en-US" sz="1000" dirty="0" err="1" smtClean="0"/>
              <a:t>những</a:t>
            </a:r>
            <a:r>
              <a:rPr lang="en-US" sz="1000" dirty="0" smtClean="0"/>
              <a:t> </a:t>
            </a:r>
            <a:r>
              <a:rPr lang="en-US" sz="1000" dirty="0" err="1" smtClean="0"/>
              <a:t>lớp</a:t>
            </a:r>
            <a:r>
              <a:rPr lang="en-US" sz="1000" dirty="0" smtClean="0"/>
              <a:t> </a:t>
            </a:r>
            <a:r>
              <a:rPr lang="en-US" sz="1000" dirty="0" err="1" smtClean="0"/>
              <a:t>chuyên</a:t>
            </a:r>
            <a:r>
              <a:rPr lang="en-US" sz="1000" dirty="0" smtClean="0"/>
              <a:t> </a:t>
            </a:r>
            <a:r>
              <a:rPr lang="en-US" sz="1000" dirty="0" err="1" smtClean="0"/>
              <a:t>dụng</a:t>
            </a:r>
            <a:r>
              <a:rPr lang="en-US" sz="1000" dirty="0" smtClean="0"/>
              <a:t> </a:t>
            </a:r>
            <a:r>
              <a:rPr lang="en-US" sz="1000" dirty="0" err="1" smtClean="0"/>
              <a:t>để</a:t>
            </a:r>
            <a:r>
              <a:rPr lang="en-US" sz="1000" dirty="0" smtClean="0"/>
              <a:t> </a:t>
            </a:r>
            <a:r>
              <a:rPr lang="en-US" sz="1000" dirty="0" err="1" smtClean="0"/>
              <a:t>xây</a:t>
            </a:r>
            <a:r>
              <a:rPr lang="en-US" sz="1000" dirty="0" smtClean="0"/>
              <a:t> </a:t>
            </a:r>
            <a:r>
              <a:rPr lang="en-US" sz="1000" dirty="0" err="1" smtClean="0"/>
              <a:t>dựng</a:t>
            </a:r>
            <a:r>
              <a:rPr lang="en-US" sz="1000" dirty="0" smtClean="0"/>
              <a:t> </a:t>
            </a:r>
            <a:r>
              <a:rPr lang="en-US" sz="1000" dirty="0" err="1" smtClean="0"/>
              <a:t>mô</a:t>
            </a:r>
            <a:r>
              <a:rPr lang="en-US" sz="1000" dirty="0" smtClean="0"/>
              <a:t> </a:t>
            </a:r>
            <a:r>
              <a:rPr lang="en-US" sz="1000" dirty="0" err="1" smtClean="0"/>
              <a:t>hình</a:t>
            </a:r>
            <a:endParaRPr lang="en-US" sz="1000" dirty="0" smtClean="0"/>
          </a:p>
          <a:p>
            <a:pPr lvl="1"/>
            <a:r>
              <a:rPr lang="en-US" sz="1000" dirty="0" err="1" smtClean="0"/>
              <a:t>optim</a:t>
            </a:r>
            <a:r>
              <a:rPr lang="en-US" sz="1000" dirty="0" smtClean="0"/>
              <a:t>: </a:t>
            </a:r>
            <a:r>
              <a:rPr lang="en-US" sz="1000" dirty="0" err="1" smtClean="0"/>
              <a:t>những</a:t>
            </a:r>
            <a:r>
              <a:rPr lang="en-US" sz="1000" dirty="0" smtClean="0"/>
              <a:t> </a:t>
            </a:r>
            <a:r>
              <a:rPr lang="en-US" sz="1000" dirty="0" err="1" smtClean="0"/>
              <a:t>lớp</a:t>
            </a:r>
            <a:r>
              <a:rPr lang="en-US" sz="1000" dirty="0" smtClean="0"/>
              <a:t> </a:t>
            </a:r>
            <a:r>
              <a:rPr lang="en-US" sz="1000" dirty="0" err="1" smtClean="0"/>
              <a:t>để</a:t>
            </a:r>
            <a:r>
              <a:rPr lang="en-US" sz="1000" dirty="0" smtClean="0"/>
              <a:t> </a:t>
            </a:r>
            <a:r>
              <a:rPr lang="en-US" sz="1000" dirty="0" err="1" smtClean="0"/>
              <a:t>tối</a:t>
            </a:r>
            <a:r>
              <a:rPr lang="en-US" sz="1000" dirty="0" smtClean="0"/>
              <a:t> </a:t>
            </a:r>
            <a:r>
              <a:rPr lang="en-US" sz="1000" dirty="0" err="1" smtClean="0"/>
              <a:t>ưu</a:t>
            </a:r>
            <a:r>
              <a:rPr lang="en-US" sz="1000" dirty="0" smtClean="0"/>
              <a:t> </a:t>
            </a:r>
            <a:r>
              <a:rPr lang="en-US" sz="1000" dirty="0" err="1" smtClean="0"/>
              <a:t>mô</a:t>
            </a:r>
            <a:r>
              <a:rPr lang="en-US" sz="1000" dirty="0" smtClean="0"/>
              <a:t> </a:t>
            </a:r>
            <a:r>
              <a:rPr lang="en-US" sz="1000" dirty="0" err="1" smtClean="0"/>
              <a:t>hình</a:t>
            </a:r>
            <a:r>
              <a:rPr lang="en-US" sz="1000" dirty="0" smtClean="0"/>
              <a:t>.</a:t>
            </a:r>
          </a:p>
          <a:p>
            <a:endParaRPr lang="en-US" dirty="0"/>
          </a:p>
        </p:txBody>
      </p:sp>
    </p:spTree>
    <p:extLst>
      <p:ext uri="{BB962C8B-B14F-4D97-AF65-F5344CB8AC3E}">
        <p14:creationId xmlns:p14="http://schemas.microsoft.com/office/powerpoint/2010/main" val="2216262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Ví</a:t>
            </a:r>
            <a:r>
              <a:rPr lang="en-US" dirty="0" smtClean="0"/>
              <a:t> </a:t>
            </a:r>
            <a:r>
              <a:rPr lang="en-US" dirty="0" err="1" smtClean="0"/>
              <a:t>dụ</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một</a:t>
            </a:r>
            <a:r>
              <a:rPr lang="en-US" dirty="0" smtClean="0"/>
              <a:t> edge detector (</a:t>
            </a:r>
            <a:r>
              <a:rPr lang="en-US" dirty="0" err="1" smtClean="0"/>
              <a:t>mô</a:t>
            </a:r>
            <a:r>
              <a:rPr lang="en-US" dirty="0" smtClean="0"/>
              <a:t> </a:t>
            </a:r>
            <a:r>
              <a:rPr lang="en-US" dirty="0" err="1" smtClean="0"/>
              <a:t>hình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a:t>
            </a:r>
            <a:r>
              <a:rPr lang="en-US" dirty="0" err="1" smtClean="0"/>
              <a:t>trong</a:t>
            </a:r>
            <a:r>
              <a:rPr lang="en-US" dirty="0" smtClean="0"/>
              <a:t> </a:t>
            </a:r>
            <a:r>
              <a:rPr lang="en-US" dirty="0" err="1" smtClean="0"/>
              <a:t>ảnh</a:t>
            </a:r>
            <a:r>
              <a:rPr lang="en-US" dirty="0" smtClean="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53</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https://medium.com/geekculture/deconvolution-and-how-it-works-and-its-importance-80ce8f137e1b</a:t>
            </a:r>
            <a:endParaRPr lang="en-US" dirty="0"/>
          </a:p>
        </p:txBody>
      </p:sp>
    </p:spTree>
    <p:extLst>
      <p:ext uri="{BB962C8B-B14F-4D97-AF65-F5344CB8AC3E}">
        <p14:creationId xmlns:p14="http://schemas.microsoft.com/office/powerpoint/2010/main" val="199305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https://vinbigdata.com/phan-vung-anh-cac-thuat-toan-va-co-so-du-lieu-ma-nguon-mo-huu-ich/</a:t>
            </a:r>
          </a:p>
          <a:p>
            <a:r>
              <a:rPr lang="en-US" dirty="0" smtClean="0"/>
              <a:t>https://toidap.com/image-segmentation-la-gi</a:t>
            </a:r>
          </a:p>
          <a:p>
            <a:r>
              <a:rPr lang="en-US" dirty="0" smtClean="0"/>
              <a:t>https://aithietke.com/paper-explaination-a-survey-of-loss-functions-for-semantic-segmentation/</a:t>
            </a:r>
            <a:endParaRPr lang="en-US" dirty="0"/>
          </a:p>
        </p:txBody>
      </p:sp>
    </p:spTree>
    <p:extLst>
      <p:ext uri="{BB962C8B-B14F-4D97-AF65-F5344CB8AC3E}">
        <p14:creationId xmlns:p14="http://schemas.microsoft.com/office/powerpoint/2010/main" val="168110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b="1" i="0" u="none" strike="noStrike" cap="none" dirty="0" smtClean="0">
                <a:solidFill>
                  <a:srgbClr val="000000"/>
                </a:solidFill>
                <a:effectLst/>
                <a:latin typeface="Arial"/>
                <a:ea typeface="Arial"/>
                <a:cs typeface="Arial"/>
                <a:sym typeface="Arial"/>
              </a:rPr>
              <a:t>Y học:</a:t>
            </a:r>
            <a:r>
              <a:rPr lang="vi-VN" sz="1100" b="0" i="0" u="none" strike="noStrike" cap="none" dirty="0" smtClean="0">
                <a:solidFill>
                  <a:srgbClr val="000000"/>
                </a:solidFill>
                <a:effectLst/>
                <a:latin typeface="Arial"/>
                <a:ea typeface="Arial"/>
                <a:cs typeface="Arial"/>
                <a:sym typeface="Arial"/>
              </a:rPr>
              <a:t> Trong y học, thuật toán Image Segmentation có thể hỗ trợ bác sĩ chẩn đoán khối u từ ảnh x-quang. Ưu điểm của Image Segmentation đó là không chỉ cho chúng ta biết vị trí của các khối u trong ảnh mà còn cho chúng ta biết được hình dạng của chúng.</a:t>
            </a:r>
          </a:p>
          <a:p>
            <a:r>
              <a:rPr lang="vi-VN" sz="1100" b="1" i="0" u="none" strike="noStrike" cap="none" dirty="0" smtClean="0">
                <a:solidFill>
                  <a:srgbClr val="000000"/>
                </a:solidFill>
                <a:effectLst/>
                <a:latin typeface="Arial"/>
                <a:ea typeface="Arial"/>
                <a:cs typeface="Arial"/>
                <a:sym typeface="Arial"/>
              </a:rPr>
              <a:t>Xe tự hành: </a:t>
            </a:r>
            <a:r>
              <a:rPr lang="vi-VN" sz="1100" b="0" i="0" u="none" strike="noStrike" cap="none" dirty="0" smtClean="0">
                <a:solidFill>
                  <a:srgbClr val="000000"/>
                </a:solidFill>
                <a:effectLst/>
                <a:latin typeface="Arial"/>
                <a:ea typeface="Arial"/>
                <a:cs typeface="Arial"/>
                <a:sym typeface="Arial"/>
              </a:rPr>
              <a:t>Xe tự hành đòi hỏi phải liên tục nhận thức, xử lý và lên kế hoạch trong một môi trường luôn có sự thay đổi. Vì yêu cầu an toàn tuyệt đối và độ chính xác cao trong mọi quyết định nên một hệ thống xe tự hành cần phải xác định chính xác các vật thể xuất hiện khi tham gia giao thông như người, đèn tín hiệu, biển báo, vạch kẻ đường, xe cộ.</a:t>
            </a:r>
          </a:p>
          <a:p>
            <a:r>
              <a:rPr lang="vi-VN" sz="1100" b="1" i="0" u="none" strike="noStrike" cap="none" dirty="0" smtClean="0">
                <a:solidFill>
                  <a:srgbClr val="000000"/>
                </a:solidFill>
                <a:effectLst/>
                <a:latin typeface="Arial"/>
                <a:ea typeface="Arial"/>
                <a:cs typeface="Arial"/>
                <a:sym typeface="Arial"/>
              </a:rPr>
              <a:t>Xử lý ảnh vệ tinh:</a:t>
            </a:r>
            <a:r>
              <a:rPr lang="vi-VN" sz="1100" b="0" i="0" u="none" strike="noStrike" cap="none" dirty="0" smtClean="0">
                <a:solidFill>
                  <a:srgbClr val="000000"/>
                </a:solidFill>
                <a:effectLst/>
                <a:latin typeface="Arial"/>
                <a:ea typeface="Arial"/>
                <a:cs typeface="Arial"/>
                <a:sym typeface="Arial"/>
              </a:rPr>
              <a:t> Các vệ tinh quay quanh trái đất sẽ liên tục thu thập hình ảnh bề mặt trái đất ở những vùng khác nhau. Từ các bức ảnh chụp vệ tinh, mô hình Image Segmentation sẽ phân đoạn hình ảnh thành tuyến đường, khu phố, biển cả, cây cối,….</a:t>
            </a:r>
          </a:p>
          <a:p>
            <a:r>
              <a:rPr lang="vi-VN" sz="1100" b="1" i="0" u="none" strike="noStrike" cap="none" dirty="0" smtClean="0">
                <a:solidFill>
                  <a:srgbClr val="000000"/>
                </a:solidFill>
                <a:effectLst/>
                <a:latin typeface="Arial"/>
                <a:ea typeface="Arial"/>
                <a:cs typeface="Arial"/>
                <a:sym typeface="Arial"/>
              </a:rPr>
              <a:t>Ứng dụng trong nông nghiệp: </a:t>
            </a:r>
            <a:r>
              <a:rPr lang="vi-VN" sz="1100" b="0" i="0" u="none" strike="noStrike" cap="none" dirty="0" smtClean="0">
                <a:solidFill>
                  <a:srgbClr val="000000"/>
                </a:solidFill>
                <a:effectLst/>
                <a:latin typeface="Arial"/>
                <a:ea typeface="Arial"/>
                <a:cs typeface="Arial"/>
                <a:sym typeface="Arial"/>
              </a:rPr>
              <a:t>Chúng ta có thể tiết kiệm được một lượng lớn thuốc trừ sâu trong nông nghiệp nhờ sử dụng hệ thống phun thuốc trừ sâu tự động có khả năng phân biệt được diện tích cỏ và cây trồng dựa trên thuật toán Image Segmentation. Khi diện tích cỏ lấn át so với cây trồng thì hệ thống sẽ tự động kích hoạt.</a:t>
            </a:r>
          </a:p>
          <a:p>
            <a:r>
              <a:rPr lang="vi-VN" sz="1100" b="1" i="0" u="none" strike="noStrike" cap="none" dirty="0" smtClean="0">
                <a:solidFill>
                  <a:srgbClr val="000000"/>
                </a:solidFill>
                <a:effectLst/>
                <a:latin typeface="Arial"/>
                <a:ea typeface="Arial"/>
                <a:cs typeface="Arial"/>
                <a:sym typeface="Arial"/>
              </a:rPr>
              <a:t>Cảnh báo cháy rừng: </a:t>
            </a:r>
            <a:r>
              <a:rPr lang="vi-VN" sz="1100" b="0" i="0" u="none" strike="noStrike" cap="none" dirty="0" smtClean="0">
                <a:solidFill>
                  <a:srgbClr val="000000"/>
                </a:solidFill>
                <a:effectLst/>
                <a:latin typeface="Arial"/>
                <a:ea typeface="Arial"/>
                <a:cs typeface="Arial"/>
                <a:sym typeface="Arial"/>
              </a:rPr>
              <a:t>Những hệ thống kiểm soát cháy rừng có thể segment được chính xác vị trí phát sinh các đám cháy từ ảnh chụp vệ tinh. Từ đó đưa ra cảnh báo về quy mô và mức độ lây lan của các đám cháy trên diện rộng.</a:t>
            </a:r>
          </a:p>
          <a:p>
            <a:endParaRPr lang="en-US" dirty="0"/>
          </a:p>
        </p:txBody>
      </p:sp>
    </p:spTree>
    <p:extLst>
      <p:ext uri="{BB962C8B-B14F-4D97-AF65-F5344CB8AC3E}">
        <p14:creationId xmlns:p14="http://schemas.microsoft.com/office/powerpoint/2010/main" val="1413137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U-Net là một mạng nơ-ron tích chập ban đầu được phát triển để phân đoạn các hình ảnh y sinh. Kiến trúc của nó trông giống như chữ U và do đó có tên là U-Net. Kiến trúc của nó được tạo thành từ hai phần, phần bên trái – trích xuất đặc trưng (encoder) và phần bên phải – giải mã đặc trưng (decoder). Mục đích của encoder là cô đọng thông tin ngữ cảnh trong khi vai trò của decoder là giải mã thông tin, xác định chính xác các đối tượng.</a:t>
            </a:r>
            <a:endParaRPr lang="en-US" dirty="0"/>
          </a:p>
        </p:txBody>
      </p:sp>
    </p:spTree>
    <p:extLst>
      <p:ext uri="{BB962C8B-B14F-4D97-AF65-F5344CB8AC3E}">
        <p14:creationId xmlns:p14="http://schemas.microsoft.com/office/powerpoint/2010/main" val="1520040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9096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71647-0B5F-4417-ABA7-63C056FD3A7E}" type="datetimeFigureOut">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cocodataset.org/#home"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host.robots.ox.ac.uk/pascal/VOC/"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cityscapes-dataset.com/dataset-overview/" TargetMode="Externa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b="1" dirty="0" smtClean="0">
                <a:solidFill>
                  <a:srgbClr val="FFFF00"/>
                </a:solidFill>
              </a:rPr>
              <a:t>7: Phân vùng ảnh (Image segmentation)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2</a:t>
            </a:r>
            <a:r>
              <a:rPr lang="vi-VN" dirty="0" smtClean="0"/>
              <a:t>: </a:t>
            </a:r>
            <a:r>
              <a:rPr lang="en-US" dirty="0" err="1" smtClean="0"/>
              <a:t>Các</a:t>
            </a:r>
            <a:r>
              <a:rPr lang="en-US" dirty="0" smtClean="0"/>
              <a:t> </a:t>
            </a:r>
            <a:r>
              <a:rPr lang="en-US" dirty="0" err="1" smtClean="0"/>
              <a:t>lớp</a:t>
            </a:r>
            <a:r>
              <a:rPr lang="en-US" dirty="0" smtClean="0"/>
              <a:t> </a:t>
            </a:r>
            <a:r>
              <a:rPr lang="en-US" dirty="0" err="1" smtClean="0"/>
              <a:t>quan</a:t>
            </a:r>
            <a:r>
              <a:rPr lang="en-US" dirty="0" smtClean="0"/>
              <a:t> </a:t>
            </a:r>
            <a:r>
              <a:rPr lang="en-US" dirty="0" err="1" smtClean="0"/>
              <a:t>trọng</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352100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nbigdata.com/wp-content/uploads/2022/04/Kien-truc-phan-vung-an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498" y="2621697"/>
            <a:ext cx="4075957" cy="2292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err="1" smtClean="0"/>
              <a:t>Giới</a:t>
            </a:r>
            <a:r>
              <a:rPr lang="en-US" dirty="0" smtClean="0"/>
              <a:t> </a:t>
            </a:r>
            <a:r>
              <a:rPr lang="en-US" dirty="0" err="1" smtClean="0"/>
              <a:t>thiệu</a:t>
            </a:r>
            <a:endParaRPr lang="en-US" dirty="0"/>
          </a:p>
        </p:txBody>
      </p:sp>
      <p:sp>
        <p:nvSpPr>
          <p:cNvPr id="3" name="Text Placeholder 2"/>
          <p:cNvSpPr>
            <a:spLocks noGrp="1"/>
          </p:cNvSpPr>
          <p:nvPr>
            <p:ph type="body" idx="1"/>
          </p:nvPr>
        </p:nvSpPr>
        <p:spPr>
          <a:xfrm>
            <a:off x="310896" y="676656"/>
            <a:ext cx="8520600" cy="2426467"/>
          </a:xfrm>
        </p:spPr>
        <p:txBody>
          <a:bodyPr>
            <a:normAutofit fontScale="77500" lnSpcReduction="20000"/>
          </a:bodyPr>
          <a:lstStyle/>
          <a:p>
            <a:r>
              <a:rPr lang="en-US" dirty="0" err="1" smtClean="0"/>
              <a:t>Với</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và</a:t>
            </a:r>
            <a:r>
              <a:rPr lang="en-US" dirty="0" smtClean="0"/>
              <a:t> pooling, </a:t>
            </a:r>
            <a:r>
              <a:rPr lang="en-US" dirty="0" err="1" smtClean="0"/>
              <a:t>ảnh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được</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lại</a:t>
            </a:r>
            <a:r>
              <a:rPr lang="en-US" dirty="0" smtClean="0"/>
              <a:t> </a:t>
            </a:r>
            <a:r>
              <a:rPr lang="en-US" dirty="0" err="1" smtClean="0"/>
              <a:t>bằng</a:t>
            </a:r>
            <a:r>
              <a:rPr lang="en-US" dirty="0" smtClean="0"/>
              <a:t> </a:t>
            </a:r>
            <a:r>
              <a:rPr lang="en-US" dirty="0" err="1" smtClean="0"/>
              <a:t>những</a:t>
            </a:r>
            <a:r>
              <a:rPr lang="en-US" dirty="0" smtClean="0"/>
              <a:t> </a:t>
            </a:r>
            <a:r>
              <a:rPr lang="en-US" dirty="0" err="1" smtClean="0"/>
              <a:t>bộ</a:t>
            </a:r>
            <a:r>
              <a:rPr lang="en-US" dirty="0" smtClean="0"/>
              <a:t> </a:t>
            </a:r>
            <a:r>
              <a:rPr lang="en-US" dirty="0" err="1" smtClean="0"/>
              <a:t>lọc</a:t>
            </a:r>
            <a:r>
              <a:rPr lang="en-US" dirty="0" smtClean="0"/>
              <a:t>. </a:t>
            </a:r>
            <a:r>
              <a:rPr lang="en-US" dirty="0" err="1" smtClean="0"/>
              <a:t>Thông</a:t>
            </a:r>
            <a:r>
              <a:rPr lang="en-US" dirty="0" smtClean="0"/>
              <a:t> tin </a:t>
            </a:r>
            <a:r>
              <a:rPr lang="en-US" dirty="0" err="1" smtClean="0"/>
              <a:t>của</a:t>
            </a:r>
            <a:r>
              <a:rPr lang="en-US" dirty="0" smtClean="0"/>
              <a:t> </a:t>
            </a:r>
            <a:r>
              <a:rPr lang="en-US" dirty="0" err="1" smtClean="0"/>
              <a:t>ảnh</a:t>
            </a:r>
            <a:r>
              <a:rPr lang="en-US" dirty="0" smtClean="0"/>
              <a:t> </a:t>
            </a:r>
            <a:r>
              <a:rPr lang="en-US" dirty="0" err="1" smtClean="0"/>
              <a:t>được</a:t>
            </a:r>
            <a:r>
              <a:rPr lang="en-US" dirty="0" smtClean="0"/>
              <a:t> </a:t>
            </a:r>
            <a:r>
              <a:rPr lang="en-US" dirty="0" err="1" smtClean="0"/>
              <a:t>nén</a:t>
            </a:r>
            <a:r>
              <a:rPr lang="en-US" dirty="0" smtClean="0"/>
              <a:t> </a:t>
            </a:r>
            <a:r>
              <a:rPr lang="en-US" dirty="0" err="1" smtClean="0"/>
              <a:t>lại</a:t>
            </a:r>
            <a:r>
              <a:rPr lang="en-US" dirty="0" smtClean="0"/>
              <a:t> </a:t>
            </a:r>
            <a:r>
              <a:rPr lang="en-US" dirty="0" err="1" smtClean="0"/>
              <a:t>thành</a:t>
            </a:r>
            <a:r>
              <a:rPr lang="en-US" dirty="0" smtClean="0"/>
              <a:t> </a:t>
            </a:r>
            <a:r>
              <a:rPr lang="en-US" dirty="0" err="1" smtClean="0"/>
              <a:t>các</a:t>
            </a:r>
            <a:r>
              <a:rPr lang="en-US" dirty="0" smtClean="0"/>
              <a:t> feature map </a:t>
            </a:r>
            <a:r>
              <a:rPr lang="en-US" dirty="0" err="1" smtClean="0"/>
              <a:t>với</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và</a:t>
            </a:r>
            <a:r>
              <a:rPr lang="en-US" dirty="0" smtClean="0"/>
              <a:t> </a:t>
            </a:r>
            <a:r>
              <a:rPr lang="en-US" dirty="0" err="1" smtClean="0"/>
              <a:t>rộng</a:t>
            </a:r>
            <a:r>
              <a:rPr lang="en-US" dirty="0" smtClean="0"/>
              <a:t> </a:t>
            </a:r>
            <a:r>
              <a:rPr lang="en-US" dirty="0" err="1" smtClean="0"/>
              <a:t>nhỏ</a:t>
            </a:r>
            <a:r>
              <a:rPr lang="en-US" dirty="0" smtClean="0"/>
              <a:t> </a:t>
            </a:r>
            <a:r>
              <a:rPr lang="en-US" dirty="0" err="1" smtClean="0"/>
              <a:t>hơn</a:t>
            </a:r>
            <a:r>
              <a:rPr lang="en-US" dirty="0" smtClean="0"/>
              <a:t> </a:t>
            </a:r>
            <a:r>
              <a:rPr lang="en-US" dirty="0" err="1" smtClean="0"/>
              <a:t>ảnh</a:t>
            </a:r>
            <a:r>
              <a:rPr lang="en-US" dirty="0" smtClean="0"/>
              <a:t> </a:t>
            </a:r>
            <a:r>
              <a:rPr lang="en-US" dirty="0" err="1" smtClean="0"/>
              <a:t>nhưng</a:t>
            </a:r>
            <a:r>
              <a:rPr lang="en-US" dirty="0" smtClean="0"/>
              <a:t> </a:t>
            </a:r>
            <a:r>
              <a:rPr lang="en-US" dirty="0" err="1" smtClean="0"/>
              <a:t>số</a:t>
            </a:r>
            <a:r>
              <a:rPr lang="en-US" dirty="0" smtClean="0"/>
              <a:t> </a:t>
            </a:r>
            <a:r>
              <a:rPr lang="en-US" dirty="0" err="1" smtClean="0"/>
              <a:t>kênh</a:t>
            </a:r>
            <a:r>
              <a:rPr lang="en-US" dirty="0" smtClean="0"/>
              <a:t> </a:t>
            </a:r>
            <a:r>
              <a:rPr lang="en-US" dirty="0" err="1" smtClean="0"/>
              <a:t>lớn</a:t>
            </a:r>
            <a:r>
              <a:rPr lang="en-US" dirty="0" smtClean="0"/>
              <a:t> </a:t>
            </a:r>
            <a:r>
              <a:rPr lang="en-US" dirty="0" err="1" smtClean="0"/>
              <a:t>hơn</a:t>
            </a:r>
            <a:r>
              <a:rPr lang="en-US" dirty="0" smtClean="0"/>
              <a:t> (</a:t>
            </a:r>
            <a:r>
              <a:rPr lang="en-US" dirty="0" err="1" smtClean="0"/>
              <a:t>downsampling</a:t>
            </a:r>
            <a:r>
              <a:rPr lang="en-US" dirty="0" smtClean="0"/>
              <a:t>).</a:t>
            </a:r>
          </a:p>
          <a:p>
            <a:endParaRPr lang="en-US" dirty="0" smtClean="0"/>
          </a:p>
          <a:p>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feature map </a:t>
            </a:r>
            <a:r>
              <a:rPr lang="en-US" dirty="0" err="1" smtClean="0"/>
              <a:t>đó</a:t>
            </a:r>
            <a:r>
              <a:rPr lang="en-US" dirty="0" smtClean="0"/>
              <a:t> </a:t>
            </a:r>
            <a:r>
              <a:rPr lang="en-US" dirty="0" err="1" smtClean="0"/>
              <a:t>và</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đầu</a:t>
            </a:r>
            <a:r>
              <a:rPr lang="en-US" dirty="0" smtClean="0"/>
              <a:t> </a:t>
            </a:r>
            <a:r>
              <a:rPr lang="en-US" dirty="0" err="1" smtClean="0"/>
              <a:t>ra</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bằng</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upsampling</a:t>
            </a:r>
            <a:r>
              <a:rPr lang="en-US" dirty="0" smtClean="0"/>
              <a:t>). Do </a:t>
            </a:r>
            <a:r>
              <a:rPr lang="en-US" dirty="0" err="1" smtClean="0"/>
              <a:t>đó</a:t>
            </a:r>
            <a:r>
              <a:rPr lang="en-US" dirty="0" smtClean="0"/>
              <a:t> </a:t>
            </a:r>
            <a:r>
              <a:rPr lang="en-US" dirty="0" err="1" smtClean="0"/>
              <a:t>các</a:t>
            </a:r>
            <a:r>
              <a:rPr lang="en-US" dirty="0" smtClean="0"/>
              <a:t> </a:t>
            </a:r>
            <a:r>
              <a:rPr lang="en-US" dirty="0" err="1" smtClean="0"/>
              <a:t>cần</a:t>
            </a:r>
            <a:r>
              <a:rPr lang="en-US" dirty="0" smtClean="0"/>
              <a:t> </a:t>
            </a:r>
            <a:r>
              <a:rPr lang="en-US" dirty="0" err="1" smtClean="0"/>
              <a:t>các</a:t>
            </a:r>
            <a:r>
              <a:rPr lang="en-US" dirty="0" smtClean="0"/>
              <a:t> </a:t>
            </a:r>
            <a:r>
              <a:rPr lang="en-US" dirty="0" err="1" smtClean="0"/>
              <a:t>lớp</a:t>
            </a:r>
            <a:r>
              <a:rPr lang="en-US" dirty="0" smtClean="0"/>
              <a:t> </a:t>
            </a:r>
            <a:r>
              <a:rPr lang="en-US" dirty="0" err="1" smtClean="0"/>
              <a:t>mới</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feature map.</a:t>
            </a:r>
          </a:p>
          <a:p>
            <a:pPr marL="114300" indent="0">
              <a:buNone/>
            </a:pPr>
            <a:r>
              <a:rPr lang="en-US" dirty="0" smtClean="0"/>
              <a:t> </a:t>
            </a:r>
          </a:p>
          <a:p>
            <a:r>
              <a:rPr lang="en-US" dirty="0" err="1" smtClean="0"/>
              <a:t>Các</a:t>
            </a:r>
            <a:r>
              <a:rPr lang="en-US" dirty="0" smtClean="0"/>
              <a:t> </a:t>
            </a:r>
            <a:r>
              <a:rPr lang="en-US" dirty="0" err="1" smtClean="0"/>
              <a:t>lớp</a:t>
            </a:r>
            <a:r>
              <a:rPr lang="en-US" dirty="0" smtClean="0"/>
              <a:t> </a:t>
            </a:r>
            <a:r>
              <a:rPr lang="en-US" dirty="0" err="1" smtClean="0"/>
              <a:t>đó</a:t>
            </a:r>
            <a:r>
              <a:rPr lang="en-US" dirty="0" smtClean="0"/>
              <a:t> </a:t>
            </a:r>
            <a:r>
              <a:rPr lang="en-US" dirty="0" err="1" smtClean="0"/>
              <a:t>là</a:t>
            </a:r>
            <a:r>
              <a:rPr lang="en-US" dirty="0" smtClean="0"/>
              <a:t>:</a:t>
            </a:r>
          </a:p>
          <a:p>
            <a:pPr lvl="1"/>
            <a:r>
              <a:rPr lang="en-US" dirty="0" err="1" smtClean="0"/>
              <a:t>Lớp</a:t>
            </a:r>
            <a:r>
              <a:rPr lang="en-US" dirty="0" smtClean="0"/>
              <a:t> </a:t>
            </a:r>
            <a:r>
              <a:rPr lang="en-US" dirty="0" err="1" smtClean="0"/>
              <a:t>upsampling</a:t>
            </a:r>
            <a:endParaRPr lang="en-US" dirty="0" smtClean="0"/>
          </a:p>
          <a:p>
            <a:pPr lvl="1"/>
            <a:r>
              <a:rPr lang="en-US" dirty="0" err="1"/>
              <a:t>Lớp</a:t>
            </a:r>
            <a:r>
              <a:rPr lang="en-US" dirty="0"/>
              <a:t> </a:t>
            </a:r>
            <a:r>
              <a:rPr lang="en-US" dirty="0" err="1"/>
              <a:t>tích</a:t>
            </a:r>
            <a:r>
              <a:rPr lang="en-US" dirty="0"/>
              <a:t> </a:t>
            </a:r>
            <a:r>
              <a:rPr lang="en-US" dirty="0" err="1"/>
              <a:t>chập</a:t>
            </a:r>
            <a:r>
              <a:rPr lang="en-US" dirty="0"/>
              <a:t> </a:t>
            </a:r>
            <a:r>
              <a:rPr lang="en-US" dirty="0" err="1"/>
              <a:t>chuyển</a:t>
            </a:r>
            <a:r>
              <a:rPr lang="en-US" dirty="0"/>
              <a:t> </a:t>
            </a:r>
            <a:r>
              <a:rPr lang="en-US" dirty="0" err="1"/>
              <a:t>vị</a:t>
            </a:r>
            <a:r>
              <a:rPr lang="en-US" dirty="0"/>
              <a:t> (transposed convolution</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144092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chuyển</a:t>
            </a:r>
            <a:r>
              <a:rPr lang="en-US" dirty="0" smtClean="0"/>
              <a:t> </a:t>
            </a:r>
            <a:r>
              <a:rPr lang="en-US" dirty="0" err="1" smtClean="0"/>
              <a:t>vị</a:t>
            </a:r>
            <a:r>
              <a:rPr lang="en-US" dirty="0" smtClean="0"/>
              <a:t> (transposed convolution)</a:t>
            </a:r>
            <a:endParaRPr lang="en-US" dirty="0"/>
          </a:p>
        </p:txBody>
      </p:sp>
      <p:sp>
        <p:nvSpPr>
          <p:cNvPr id="7" name="Text Placeholder 6"/>
          <p:cNvSpPr>
            <a:spLocks noGrp="1"/>
          </p:cNvSpPr>
          <p:nvPr>
            <p:ph type="body" idx="1"/>
          </p:nvPr>
        </p:nvSpPr>
        <p:spPr>
          <a:xfrm>
            <a:off x="878650" y="862874"/>
            <a:ext cx="4382463" cy="3909199"/>
          </a:xfrm>
        </p:spPr>
        <p:txBody>
          <a:bodyPr>
            <a:normAutofit/>
          </a:bodyPr>
          <a:lstStyle/>
          <a:p>
            <a:pPr marL="114300" indent="0">
              <a:buNone/>
            </a:pPr>
            <a:r>
              <a:rPr lang="en-US" sz="1400" dirty="0" smtClean="0"/>
              <a:t>Đây </a:t>
            </a:r>
            <a:r>
              <a:rPr lang="en-US" sz="1400" dirty="0" err="1" smtClean="0"/>
              <a:t>là</a:t>
            </a:r>
            <a:r>
              <a:rPr lang="en-US" sz="1400" dirty="0" smtClean="0"/>
              <a:t> </a:t>
            </a:r>
            <a:r>
              <a:rPr lang="en-US" sz="1400" dirty="0" err="1" smtClean="0"/>
              <a:t>lớp</a:t>
            </a:r>
            <a:r>
              <a:rPr lang="en-US" sz="1400" dirty="0" smtClean="0"/>
              <a:t> </a:t>
            </a:r>
            <a:r>
              <a:rPr lang="en-US" sz="1400" dirty="0" err="1" smtClean="0"/>
              <a:t>nghịch</a:t>
            </a:r>
            <a:r>
              <a:rPr lang="en-US" sz="1400" dirty="0" smtClean="0"/>
              <a:t> </a:t>
            </a:r>
            <a:r>
              <a:rPr lang="en-US" sz="1400" dirty="0" err="1" smtClean="0"/>
              <a:t>đảo</a:t>
            </a:r>
            <a:r>
              <a:rPr lang="en-US" sz="1400" dirty="0" smtClean="0"/>
              <a:t> </a:t>
            </a:r>
            <a:r>
              <a:rPr lang="en-US" sz="1400" dirty="0" err="1" smtClean="0"/>
              <a:t>của</a:t>
            </a:r>
            <a:r>
              <a:rPr lang="en-US" sz="1400" dirty="0" smtClean="0"/>
              <a:t> </a:t>
            </a:r>
            <a:r>
              <a:rPr lang="en-US" sz="1400" dirty="0" err="1" smtClean="0"/>
              <a:t>lớp</a:t>
            </a:r>
            <a:r>
              <a:rPr lang="en-US" sz="1400" dirty="0" smtClean="0"/>
              <a:t> </a:t>
            </a:r>
            <a:r>
              <a:rPr lang="en-US" sz="1400" dirty="0" err="1" smtClean="0"/>
              <a:t>tích</a:t>
            </a:r>
            <a:r>
              <a:rPr lang="en-US" sz="1400" dirty="0" smtClean="0"/>
              <a:t> </a:t>
            </a:r>
            <a:r>
              <a:rPr lang="en-US" sz="1400" dirty="0" err="1" smtClean="0"/>
              <a:t>chập</a:t>
            </a:r>
            <a:endParaRPr lang="en-US" sz="1400" dirty="0" smtClean="0"/>
          </a:p>
          <a:p>
            <a:pPr marL="114300" indent="0">
              <a:buNone/>
            </a:pPr>
            <a:endParaRPr lang="en-US" sz="1400" dirty="0" smtClean="0"/>
          </a:p>
          <a:p>
            <a:pPr marL="114300" indent="0">
              <a:buNone/>
            </a:pPr>
            <a:r>
              <a:rPr lang="en-US" sz="1400" dirty="0" err="1" smtClean="0"/>
              <a:t>Các</a:t>
            </a:r>
            <a:r>
              <a:rPr lang="en-US" sz="1400" dirty="0" smtClean="0"/>
              <a:t> </a:t>
            </a:r>
            <a:r>
              <a:rPr lang="en-US" sz="1400" dirty="0" err="1" smtClean="0"/>
              <a:t>bước</a:t>
            </a:r>
            <a:r>
              <a:rPr lang="en-US" sz="1400" dirty="0" smtClean="0"/>
              <a:t> </a:t>
            </a:r>
            <a:r>
              <a:rPr lang="en-US" sz="1400" dirty="0" err="1" smtClean="0"/>
              <a:t>thực</a:t>
            </a:r>
            <a:r>
              <a:rPr lang="en-US" sz="1400" dirty="0" smtClean="0"/>
              <a:t> </a:t>
            </a:r>
            <a:r>
              <a:rPr lang="en-US" sz="1400" dirty="0" err="1" smtClean="0"/>
              <a:t>hiện</a:t>
            </a:r>
            <a:r>
              <a:rPr lang="en-US" sz="1400" dirty="0" smtClean="0"/>
              <a:t>:</a:t>
            </a:r>
          </a:p>
          <a:p>
            <a:pPr>
              <a:buFont typeface="+mj-lt"/>
              <a:buAutoNum type="arabicPeriod"/>
            </a:pPr>
            <a:r>
              <a:rPr lang="en-US" sz="1400" dirty="0" err="1" smtClean="0"/>
              <a:t>Nhân</a:t>
            </a:r>
            <a:r>
              <a:rPr lang="en-US" sz="1400" dirty="0" smtClean="0"/>
              <a:t> </a:t>
            </a:r>
            <a:r>
              <a:rPr lang="en-US" sz="1400" dirty="0" err="1" smtClean="0"/>
              <a:t>mỗi</a:t>
            </a:r>
            <a:r>
              <a:rPr lang="en-US" sz="1400" dirty="0" smtClean="0"/>
              <a:t> ô </a:t>
            </a:r>
            <a:r>
              <a:rPr lang="en-US" sz="1400" dirty="0" err="1" smtClean="0"/>
              <a:t>trong</a:t>
            </a:r>
            <a:r>
              <a:rPr lang="en-US" sz="1400" dirty="0" smtClean="0"/>
              <a:t> feature map </a:t>
            </a:r>
            <a:r>
              <a:rPr lang="en-US" sz="1400" dirty="0" err="1" smtClean="0"/>
              <a:t>với</a:t>
            </a:r>
            <a:r>
              <a:rPr lang="en-US" sz="1400" dirty="0" smtClean="0"/>
              <a:t> </a:t>
            </a:r>
            <a:r>
              <a:rPr lang="en-US" sz="1400" dirty="0" err="1" smtClean="0"/>
              <a:t>bộ</a:t>
            </a:r>
            <a:r>
              <a:rPr lang="en-US" sz="1400" dirty="0" smtClean="0"/>
              <a:t> </a:t>
            </a:r>
            <a:r>
              <a:rPr lang="en-US" sz="1400" dirty="0" err="1" smtClean="0"/>
              <a:t>lọc</a:t>
            </a:r>
            <a:r>
              <a:rPr lang="en-US" sz="1400" dirty="0" smtClean="0"/>
              <a:t>, </a:t>
            </a:r>
            <a:r>
              <a:rPr lang="en-US" sz="1400" dirty="0" err="1" smtClean="0"/>
              <a:t>giữ</a:t>
            </a:r>
            <a:r>
              <a:rPr lang="en-US" sz="1400" dirty="0" smtClean="0"/>
              <a:t> </a:t>
            </a:r>
            <a:r>
              <a:rPr lang="en-US" sz="1400" dirty="0" err="1" smtClean="0"/>
              <a:t>kết</a:t>
            </a:r>
            <a:r>
              <a:rPr lang="en-US" sz="1400" dirty="0" smtClean="0"/>
              <a:t> </a:t>
            </a:r>
            <a:r>
              <a:rPr lang="en-US" sz="1400" dirty="0" err="1" smtClean="0"/>
              <a:t>quả</a:t>
            </a:r>
            <a:r>
              <a:rPr lang="en-US" sz="1400" dirty="0" smtClean="0"/>
              <a:t> ở </a:t>
            </a:r>
            <a:r>
              <a:rPr lang="en-US" sz="1400" dirty="0" err="1" smtClean="0"/>
              <a:t>vị</a:t>
            </a:r>
            <a:r>
              <a:rPr lang="en-US" sz="1400" dirty="0" smtClean="0"/>
              <a:t> </a:t>
            </a:r>
            <a:r>
              <a:rPr lang="en-US" sz="1400" dirty="0" err="1" smtClean="0"/>
              <a:t>trí</a:t>
            </a:r>
            <a:r>
              <a:rPr lang="en-US" sz="1400" dirty="0" smtClean="0"/>
              <a:t> </a:t>
            </a:r>
            <a:r>
              <a:rPr lang="en-US" sz="1400" dirty="0" err="1" smtClean="0"/>
              <a:t>tương</a:t>
            </a:r>
            <a:r>
              <a:rPr lang="en-US" sz="1400" dirty="0" smtClean="0"/>
              <a:t> </a:t>
            </a:r>
            <a:r>
              <a:rPr lang="en-US" sz="1400" dirty="0" err="1" smtClean="0"/>
              <a:t>ứng</a:t>
            </a:r>
            <a:r>
              <a:rPr lang="en-US" sz="1400" dirty="0" smtClean="0"/>
              <a:t> ở ma </a:t>
            </a:r>
            <a:r>
              <a:rPr lang="en-US" sz="1400" dirty="0" err="1" smtClean="0"/>
              <a:t>trận</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Tuỳ</a:t>
            </a:r>
            <a:r>
              <a:rPr lang="en-US" sz="1400" dirty="0" smtClean="0"/>
              <a:t> </a:t>
            </a:r>
            <a:r>
              <a:rPr lang="en-US" sz="1400" dirty="0" err="1" smtClean="0"/>
              <a:t>vào</a:t>
            </a:r>
            <a:r>
              <a:rPr lang="en-US" sz="1400" dirty="0" smtClean="0"/>
              <a:t> </a:t>
            </a:r>
            <a:r>
              <a:rPr lang="en-US" sz="1400" dirty="0" err="1" smtClean="0"/>
              <a:t>tham</a:t>
            </a:r>
            <a:r>
              <a:rPr lang="en-US" sz="1400" dirty="0" smtClean="0"/>
              <a:t> </a:t>
            </a:r>
            <a:r>
              <a:rPr lang="en-US" sz="1400" dirty="0" err="1" smtClean="0"/>
              <a:t>số</a:t>
            </a:r>
            <a:r>
              <a:rPr lang="en-US" sz="1400" dirty="0" smtClean="0"/>
              <a:t> </a:t>
            </a:r>
            <a:r>
              <a:rPr lang="en-US" sz="1400" dirty="0" err="1" smtClean="0"/>
              <a:t>dịch</a:t>
            </a:r>
            <a:r>
              <a:rPr lang="en-US" sz="1400" dirty="0" smtClean="0"/>
              <a:t> </a:t>
            </a:r>
            <a:r>
              <a:rPr lang="en-US" sz="1400" dirty="0" err="1" smtClean="0"/>
              <a:t>chuyển</a:t>
            </a:r>
            <a:r>
              <a:rPr lang="en-US" sz="1400" dirty="0" smtClean="0"/>
              <a:t> (stride) </a:t>
            </a:r>
            <a:r>
              <a:rPr lang="en-US" sz="1400" dirty="0" err="1" smtClean="0"/>
              <a:t>để</a:t>
            </a:r>
            <a:r>
              <a:rPr lang="en-US" sz="1400" dirty="0" smtClean="0"/>
              <a:t> ta </a:t>
            </a:r>
            <a:r>
              <a:rPr lang="en-US" sz="1400" dirty="0" err="1" smtClean="0"/>
              <a:t>chọn</a:t>
            </a:r>
            <a:r>
              <a:rPr lang="en-US" sz="1400" dirty="0" smtClean="0"/>
              <a:t> </a:t>
            </a:r>
            <a:r>
              <a:rPr lang="en-US" sz="1400" dirty="0" err="1" smtClean="0"/>
              <a:t>vị</a:t>
            </a:r>
            <a:r>
              <a:rPr lang="en-US" sz="1400" dirty="0" smtClean="0"/>
              <a:t> </a:t>
            </a:r>
            <a:r>
              <a:rPr lang="en-US" sz="1400" dirty="0" err="1" smtClean="0"/>
              <a:t>trí</a:t>
            </a:r>
            <a:r>
              <a:rPr lang="en-US" sz="1400" dirty="0" smtClean="0"/>
              <a:t>.</a:t>
            </a:r>
          </a:p>
          <a:p>
            <a:pPr>
              <a:buFont typeface="+mj-lt"/>
              <a:buAutoNum type="arabicPeriod"/>
            </a:pPr>
            <a:r>
              <a:rPr lang="en-US" sz="1400" dirty="0" err="1" smtClean="0"/>
              <a:t>Cộng</a:t>
            </a:r>
            <a:r>
              <a:rPr lang="en-US" sz="1400" dirty="0" smtClean="0"/>
              <a:t> </a:t>
            </a:r>
            <a:r>
              <a:rPr lang="en-US" sz="1400" dirty="0" err="1" smtClean="0"/>
              <a:t>tất</a:t>
            </a:r>
            <a:r>
              <a:rPr lang="en-US" sz="1400" dirty="0" smtClean="0"/>
              <a:t> </a:t>
            </a:r>
            <a:r>
              <a:rPr lang="en-US" sz="1400" dirty="0" err="1" smtClean="0"/>
              <a:t>cả</a:t>
            </a:r>
            <a:r>
              <a:rPr lang="en-US" sz="1400" dirty="0" smtClean="0"/>
              <a:t> </a:t>
            </a:r>
            <a:r>
              <a:rPr lang="en-US" sz="1400" dirty="0" err="1" smtClean="0"/>
              <a:t>kết</a:t>
            </a:r>
            <a:r>
              <a:rPr lang="en-US" sz="1400" dirty="0" smtClean="0"/>
              <a:t> </a:t>
            </a:r>
            <a:r>
              <a:rPr lang="en-US" sz="1400" dirty="0" err="1" smtClean="0"/>
              <a:t>quả</a:t>
            </a:r>
            <a:r>
              <a:rPr lang="en-US" sz="1400" dirty="0" smtClean="0"/>
              <a:t> </a:t>
            </a:r>
            <a:r>
              <a:rPr lang="en-US" sz="1400" dirty="0" err="1" smtClean="0"/>
              <a:t>để</a:t>
            </a:r>
            <a:r>
              <a:rPr lang="en-US" sz="1400" dirty="0" smtClean="0"/>
              <a:t> </a:t>
            </a:r>
            <a:r>
              <a:rPr lang="en-US" sz="1400" dirty="0" err="1" smtClean="0"/>
              <a:t>ra</a:t>
            </a:r>
            <a:r>
              <a:rPr lang="en-US" sz="1400" dirty="0" smtClean="0"/>
              <a:t> </a:t>
            </a:r>
            <a:r>
              <a:rPr lang="en-US" sz="1400" dirty="0" err="1" smtClean="0"/>
              <a:t>kết</a:t>
            </a:r>
            <a:r>
              <a:rPr lang="en-US" sz="1400" dirty="0" smtClean="0"/>
              <a:t> </a:t>
            </a:r>
            <a:r>
              <a:rPr lang="en-US" sz="1400" dirty="0" err="1" smtClean="0"/>
              <a:t>quả</a:t>
            </a:r>
            <a:r>
              <a:rPr lang="en-US" sz="1400" dirty="0" smtClean="0"/>
              <a:t>  </a:t>
            </a:r>
          </a:p>
          <a:p>
            <a:pPr>
              <a:buFont typeface="+mj-lt"/>
              <a:buAutoNum type="arabicPeriod"/>
            </a:pP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8" name="Picture 7"/>
          <p:cNvPicPr>
            <a:picLocks noChangeAspect="1"/>
          </p:cNvPicPr>
          <p:nvPr/>
        </p:nvPicPr>
        <p:blipFill>
          <a:blip r:embed="rId2"/>
          <a:stretch>
            <a:fillRect/>
          </a:stretch>
        </p:blipFill>
        <p:spPr>
          <a:xfrm>
            <a:off x="5446384" y="1486804"/>
            <a:ext cx="3158987" cy="1330669"/>
          </a:xfrm>
          <a:prstGeom prst="rect">
            <a:avLst/>
          </a:prstGeom>
        </p:spPr>
      </p:pic>
    </p:spTree>
    <p:extLst>
      <p:ext uri="{BB962C8B-B14F-4D97-AF65-F5344CB8AC3E}">
        <p14:creationId xmlns:p14="http://schemas.microsoft.com/office/powerpoint/2010/main" val="428782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chuyển</a:t>
            </a:r>
            <a:r>
              <a:rPr lang="en-US" dirty="0" smtClean="0"/>
              <a:t> </a:t>
            </a:r>
            <a:r>
              <a:rPr lang="en-US" dirty="0" err="1" smtClean="0"/>
              <a:t>vị</a:t>
            </a:r>
            <a:r>
              <a:rPr lang="en-US" dirty="0" smtClean="0"/>
              <a:t> (transposed convolution)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5"/>
                <a:ext cx="4808359" cy="3909199"/>
              </a:xfrm>
            </p:spPr>
            <p:txBody>
              <a:bodyPr>
                <a:normAutofit/>
              </a:bodyPr>
              <a:lstStyle/>
              <a:p>
                <a:pPr marL="114300" indent="0">
                  <a:buNone/>
                </a:pPr>
                <a:r>
                  <a:rPr lang="en-US" sz="1400" dirty="0" smtClean="0"/>
                  <a:t>Cách </a:t>
                </a:r>
                <a:r>
                  <a:rPr lang="en-US" sz="1400" dirty="0" err="1" smtClean="0"/>
                  <a:t>tính</a:t>
                </a:r>
                <a:r>
                  <a:rPr lang="en-US" sz="1400" dirty="0" smtClean="0"/>
                  <a:t> </a:t>
                </a:r>
                <a:r>
                  <a:rPr lang="en-US" sz="1400" dirty="0" err="1" smtClean="0"/>
                  <a:t>kích</a:t>
                </a:r>
                <a:r>
                  <a:rPr lang="en-US" sz="1400" dirty="0" smtClean="0"/>
                  <a:t> </a:t>
                </a:r>
                <a:r>
                  <a:rPr lang="en-US" sz="1400" dirty="0" err="1" smtClean="0"/>
                  <a:t>thước</a:t>
                </a:r>
                <a:r>
                  <a:rPr lang="en-US" sz="1400" dirty="0" smtClean="0"/>
                  <a:t> </a:t>
                </a:r>
                <a:r>
                  <a:rPr lang="en-US" sz="1400" dirty="0" err="1" smtClean="0"/>
                  <a:t>đầu</a:t>
                </a:r>
                <a:r>
                  <a:rPr lang="en-US" sz="1400" dirty="0" smtClean="0"/>
                  <a:t> </a:t>
                </a:r>
                <a:r>
                  <a:rPr lang="en-US" sz="1400" dirty="0" err="1" smtClean="0"/>
                  <a:t>ra</a:t>
                </a:r>
                <a:r>
                  <a:rPr lang="en-US" sz="1400" dirty="0" smtClean="0"/>
                  <a:t>:</a:t>
                </a:r>
              </a:p>
              <a:p>
                <a:pPr marL="114300" indent="0">
                  <a:buNone/>
                </a:pPr>
                <a:r>
                  <a:rPr lang="en-US" sz="1400" dirty="0" err="1" smtClean="0"/>
                  <a:t>Gỉa</a:t>
                </a:r>
                <a:r>
                  <a:rPr lang="en-US" sz="1400" dirty="0" smtClean="0"/>
                  <a:t> </a:t>
                </a:r>
                <a:r>
                  <a:rPr lang="en-US" sz="1400" dirty="0" err="1" smtClean="0"/>
                  <a:t>sử</a:t>
                </a:r>
                <a:r>
                  <a:rPr lang="en-US" sz="1400" dirty="0" smtClean="0"/>
                  <a:t> </a:t>
                </a:r>
                <a:r>
                  <a:rPr lang="en-US" sz="1400" dirty="0" err="1" smtClean="0"/>
                  <a:t>đầu</a:t>
                </a:r>
                <a:r>
                  <a:rPr lang="en-US" sz="1400" dirty="0" smtClean="0"/>
                  <a:t> </a:t>
                </a:r>
                <a:r>
                  <a:rPr lang="en-US" sz="1400" dirty="0" err="1" smtClean="0"/>
                  <a:t>vào</a:t>
                </a:r>
                <a:r>
                  <a:rPr lang="en-US" sz="1400" dirty="0" smtClean="0"/>
                  <a:t> </a:t>
                </a:r>
                <a:r>
                  <a:rPr lang="en-US" sz="1400" dirty="0" err="1" smtClean="0"/>
                  <a:t>có</a:t>
                </a:r>
                <a:r>
                  <a:rPr lang="en-US" sz="1400" dirty="0" smtClean="0"/>
                  <a:t> </a:t>
                </a:r>
                <a:r>
                  <a:rPr lang="en-US" sz="1400" dirty="0" err="1" smtClean="0"/>
                  <a:t>kích</a:t>
                </a:r>
                <a:r>
                  <a:rPr lang="en-US" sz="1400" dirty="0" smtClean="0"/>
                  <a:t> </a:t>
                </a:r>
                <a:r>
                  <a:rPr lang="en-US" sz="1400" dirty="0" err="1" smtClean="0"/>
                  <a:t>thước</a:t>
                </a:r>
                <a:r>
                  <a:rPr lang="en-US" sz="1400" dirty="0" smtClean="0"/>
                  <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h</m:t>
                        </m:r>
                      </m:sub>
                    </m:sSub>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𝑛</m:t>
                        </m:r>
                      </m:e>
                      <m:sub>
                        <m:r>
                          <a:rPr lang="en-US" sz="1400" b="0" i="1" smtClean="0">
                            <a:latin typeface="Cambria Math" panose="02040503050406030204" pitchFamily="18" charset="0"/>
                            <a:ea typeface="Cambria Math" panose="02040503050406030204" pitchFamily="18" charset="0"/>
                          </a:rPr>
                          <m:t>𝑤</m:t>
                        </m:r>
                      </m:sub>
                    </m:sSub>
                  </m:oMath>
                </a14:m>
                <a:r>
                  <a:rPr lang="en-US" sz="1400" dirty="0" smtClean="0"/>
                  <a:t>, </a:t>
                </a:r>
                <a:r>
                  <a:rPr lang="en-US" sz="1400" dirty="0" err="1" smtClean="0"/>
                  <a:t>và</a:t>
                </a:r>
                <a:r>
                  <a:rPr lang="en-US" sz="1400" dirty="0" smtClean="0"/>
                  <a:t> ma </a:t>
                </a:r>
                <a:r>
                  <a:rPr lang="en-US" sz="1400" dirty="0" err="1" smtClean="0"/>
                  <a:t>trận</a:t>
                </a:r>
                <a:r>
                  <a:rPr lang="en-US" sz="1400" dirty="0" smtClean="0"/>
                  <a:t> </a:t>
                </a:r>
                <a:r>
                  <a:rPr lang="en-US" sz="1400" dirty="0" err="1" smtClean="0"/>
                  <a:t>bộ</a:t>
                </a:r>
                <a:r>
                  <a:rPr lang="en-US" sz="1400" dirty="0" smtClean="0"/>
                  <a:t> </a:t>
                </a:r>
                <a:r>
                  <a:rPr lang="en-US" sz="1400" dirty="0" err="1" smtClean="0"/>
                  <a:t>lọc</a:t>
                </a:r>
                <a:r>
                  <a:rPr lang="en-US" sz="1400" dirty="0" smtClean="0"/>
                  <a:t> </a:t>
                </a:r>
                <a:r>
                  <a:rPr lang="en-US" sz="1400" dirty="0" err="1" smtClean="0"/>
                  <a:t>có</a:t>
                </a:r>
                <a:r>
                  <a:rPr lang="en-US" sz="1400" dirty="0" smtClean="0"/>
                  <a:t> </a:t>
                </a:r>
                <a:r>
                  <a:rPr lang="en-US" sz="1400" dirty="0" err="1" smtClean="0"/>
                  <a:t>kích</a:t>
                </a:r>
                <a:r>
                  <a:rPr lang="en-US" sz="1400" dirty="0" smtClean="0"/>
                  <a:t> </a:t>
                </a:r>
                <a:r>
                  <a:rPr lang="en-US" sz="1400" dirty="0" err="1" smtClean="0"/>
                  <a:t>thước</a:t>
                </a:r>
                <a:r>
                  <a:rPr lang="en-US" sz="1400" dirty="0" smtClean="0"/>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𝑘</m:t>
                        </m:r>
                      </m:e>
                      <m:sub>
                        <m:r>
                          <a:rPr lang="en-US" sz="1400" i="1">
                            <a:latin typeface="Cambria Math" panose="02040503050406030204" pitchFamily="18" charset="0"/>
                          </a:rPr>
                          <m:t>h</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𝑘</m:t>
                        </m:r>
                      </m:e>
                      <m:sub>
                        <m:r>
                          <a:rPr lang="en-US" sz="1400" i="1">
                            <a:latin typeface="Cambria Math" panose="02040503050406030204" pitchFamily="18" charset="0"/>
                            <a:ea typeface="Cambria Math" panose="02040503050406030204" pitchFamily="18" charset="0"/>
                          </a:rPr>
                          <m:t>𝑤</m:t>
                        </m:r>
                      </m:sub>
                    </m:sSub>
                  </m:oMath>
                </a14:m>
                <a:r>
                  <a:rPr lang="en-US" sz="1400" dirty="0" smtClean="0"/>
                  <a:t>. </a:t>
                </a:r>
                <a:r>
                  <a:rPr lang="en-US" sz="1400" dirty="0" err="1" smtClean="0"/>
                  <a:t>Số</a:t>
                </a:r>
                <a:r>
                  <a:rPr lang="en-US" sz="1400" dirty="0" smtClean="0"/>
                  <a:t> </a:t>
                </a:r>
                <a:r>
                  <a:rPr lang="en-US" sz="1400" dirty="0" err="1" smtClean="0"/>
                  <a:t>bước</a:t>
                </a:r>
                <a:r>
                  <a:rPr lang="en-US" sz="1400" dirty="0" smtClean="0"/>
                  <a:t> </a:t>
                </a:r>
                <a:r>
                  <a:rPr lang="en-US" sz="1400" dirty="0" err="1" smtClean="0"/>
                  <a:t>nhảy</a:t>
                </a:r>
                <a:r>
                  <a:rPr lang="en-US" sz="1400" dirty="0" smtClean="0"/>
                  <a:t> </a:t>
                </a:r>
                <a14:m>
                  <m:oMath xmlns:m="http://schemas.openxmlformats.org/officeDocument/2006/math">
                    <m:r>
                      <a:rPr lang="en-US" sz="1400" b="0" i="1" smtClean="0">
                        <a:latin typeface="Cambria Math" panose="02040503050406030204" pitchFamily="18" charset="0"/>
                      </a:rPr>
                      <m:t>𝑠</m:t>
                    </m:r>
                  </m:oMath>
                </a14:m>
                <a:r>
                  <a:rPr lang="en-US" sz="1400" dirty="0" smtClean="0"/>
                  <a:t>. </a:t>
                </a:r>
                <a:r>
                  <a:rPr lang="en-US" sz="1400" dirty="0" err="1" smtClean="0"/>
                  <a:t>Kích</a:t>
                </a:r>
                <a:r>
                  <a:rPr lang="en-US" sz="1400" dirty="0" smtClean="0"/>
                  <a:t> </a:t>
                </a:r>
                <a:r>
                  <a:rPr lang="en-US" sz="1400" dirty="0" err="1" smtClean="0"/>
                  <a:t>thước</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sẽ</a:t>
                </a:r>
                <a:r>
                  <a:rPr lang="en-US" sz="1400" dirty="0" smtClean="0"/>
                  <a:t> </a:t>
                </a:r>
                <a:r>
                  <a:rPr lang="en-US" sz="1400" dirty="0" err="1" smtClean="0"/>
                  <a:t>là</a:t>
                </a:r>
                <a:r>
                  <a:rPr lang="en-US" sz="1400" dirty="0" smtClean="0"/>
                  <a:t> </a:t>
                </a:r>
              </a:p>
              <a:p>
                <a:pPr marL="11430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b="0" i="1" smtClean="0">
                              <a:latin typeface="Cambria Math" panose="02040503050406030204" pitchFamily="18" charset="0"/>
                            </a:rPr>
                            <m:t>−1</m:t>
                          </m:r>
                        </m:e>
                      </m:d>
                      <m:r>
                        <a:rPr lang="en-US" sz="1400" b="0" i="1" smtClean="0">
                          <a:latin typeface="Cambria Math" panose="02040503050406030204" pitchFamily="18" charset="0"/>
                        </a:rPr>
                        <m:t>∗</m:t>
                      </m:r>
                      <m:r>
                        <a:rPr lang="en-US" sz="1400" b="0" i="1" smtClean="0">
                          <a:latin typeface="Cambria Math" panose="02040503050406030204" pitchFamily="18" charset="0"/>
                        </a:rPr>
                        <m:t>𝑠</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b="0" i="1" smtClean="0">
                          <a:latin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𝑤</m:t>
                              </m:r>
                            </m:sub>
                          </m:sSub>
                          <m:r>
                            <a:rPr lang="en-US" sz="1400" i="1">
                              <a:latin typeface="Cambria Math" panose="02040503050406030204" pitchFamily="18" charset="0"/>
                            </a:rPr>
                            <m:t>−1</m:t>
                          </m:r>
                        </m:e>
                      </m:d>
                      <m:r>
                        <a:rPr lang="en-US" sz="1400" i="1">
                          <a:latin typeface="Cambria Math" panose="02040503050406030204" pitchFamily="18" charset="0"/>
                        </a:rPr>
                        <m:t>∗</m:t>
                      </m:r>
                      <m:r>
                        <a:rPr lang="en-US" sz="1400" i="1">
                          <a:latin typeface="Cambria Math" panose="02040503050406030204" pitchFamily="18" charset="0"/>
                        </a:rPr>
                        <m:t>𝑠</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b="0" i="1" smtClean="0">
                              <a:latin typeface="Cambria Math" panose="02040503050406030204" pitchFamily="18" charset="0"/>
                            </a:rPr>
                            <m:t>𝑤</m:t>
                          </m:r>
                        </m:sub>
                      </m:sSub>
                      <m:r>
                        <a:rPr lang="en-US" sz="1400" b="0" i="1" smtClean="0">
                          <a:latin typeface="Cambria Math" panose="02040503050406030204" pitchFamily="18" charset="0"/>
                        </a:rPr>
                        <m:t>)</m:t>
                      </m:r>
                    </m:oMath>
                  </m:oMathPara>
                </a14:m>
                <a:endParaRPr lang="en-US" sz="1400" dirty="0" smtClean="0"/>
              </a:p>
              <a:p>
                <a:pPr marL="114300" indent="0">
                  <a:buNone/>
                </a:pPr>
                <a:endParaRPr lang="en-US" sz="1400" dirty="0" smtClean="0"/>
              </a:p>
              <a:p>
                <a:pPr marL="114300" indent="0">
                  <a:buNone/>
                </a:pPr>
                <a:r>
                  <a:rPr lang="en-US" sz="1400" dirty="0" err="1" smtClean="0"/>
                  <a:t>Ví</a:t>
                </a:r>
                <a:r>
                  <a:rPr lang="en-US" sz="1400" dirty="0" smtClean="0"/>
                  <a:t> </a:t>
                </a:r>
                <a:r>
                  <a:rPr lang="en-US" sz="1400" dirty="0" err="1" smtClean="0"/>
                  <a:t>dụ</a:t>
                </a:r>
                <a:r>
                  <a:rPr lang="en-US" sz="1400" dirty="0" smtClean="0"/>
                  <a:t> 1: </a:t>
                </a:r>
                <a:endParaRPr lang="en-US" sz="1400" i="1" dirty="0" smtClean="0">
                  <a:latin typeface="Cambria Math" panose="02040503050406030204" pitchFamily="18" charset="0"/>
                </a:endParaRPr>
              </a:p>
              <a:p>
                <a:pPr marL="114300" indent="0">
                  <a:buNone/>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i="1">
                            <a:latin typeface="Cambria Math" panose="02040503050406030204" pitchFamily="18" charset="0"/>
                            <a:ea typeface="Cambria Math" panose="02040503050406030204" pitchFamily="18" charset="0"/>
                          </a:rPr>
                          <m:t>𝑤</m:t>
                        </m:r>
                      </m:sub>
                    </m:sSub>
                    <m:r>
                      <a:rPr lang="en-US" sz="1400" b="0" i="1" smtClean="0">
                        <a:latin typeface="Cambria Math" panose="02040503050406030204" pitchFamily="18" charset="0"/>
                        <a:ea typeface="Cambria Math" panose="02040503050406030204" pitchFamily="18" charset="0"/>
                      </a:rPr>
                      <m:t>=2</m:t>
                    </m:r>
                  </m:oMath>
                </a14:m>
                <a:r>
                  <a:rPr lang="en-US" sz="1400" dirty="0" smtClean="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𝑘</m:t>
                        </m:r>
                      </m:e>
                      <m:sub>
                        <m:r>
                          <a:rPr lang="en-US" sz="1400" i="1">
                            <a:latin typeface="Cambria Math" panose="02040503050406030204" pitchFamily="18" charset="0"/>
                            <a:ea typeface="Cambria Math" panose="02040503050406030204" pitchFamily="18" charset="0"/>
                          </a:rPr>
                          <m:t>𝑤</m:t>
                        </m:r>
                      </m:sub>
                    </m:sSub>
                    <m:r>
                      <a:rPr lang="en-US" sz="1400" b="0" i="1" smtClean="0">
                        <a:latin typeface="Cambria Math" panose="02040503050406030204" pitchFamily="18" charset="0"/>
                        <a:ea typeface="Cambria Math" panose="02040503050406030204" pitchFamily="18" charset="0"/>
                      </a:rPr>
                      <m:t>=2</m:t>
                    </m:r>
                  </m:oMath>
                </a14:m>
                <a:r>
                  <a:rPr lang="en-US" sz="1400" dirty="0" smtClean="0"/>
                  <a:t>,</a:t>
                </a:r>
                <a14:m>
                  <m:oMath xmlns:m="http://schemas.openxmlformats.org/officeDocument/2006/math">
                    <m:r>
                      <a:rPr lang="en-US" sz="1400" b="0" i="1" dirty="0" smtClean="0">
                        <a:latin typeface="Cambria Math" panose="02040503050406030204" pitchFamily="18" charset="0"/>
                      </a:rPr>
                      <m:t>𝑠</m:t>
                    </m:r>
                    <m:r>
                      <a:rPr lang="en-US" sz="1400" b="0" i="1" dirty="0" smtClean="0">
                        <a:latin typeface="Cambria Math" panose="02040503050406030204" pitchFamily="18" charset="0"/>
                      </a:rPr>
                      <m:t>=1</m:t>
                    </m:r>
                  </m:oMath>
                </a14:m>
                <a:endParaRPr lang="en-US" sz="1400" dirty="0" smtClean="0"/>
              </a:p>
              <a:p>
                <a:pPr marL="114300" indent="0">
                  <a:buNone/>
                </a:pPr>
                <a:r>
                  <a:rPr lang="en-US" sz="1400" dirty="0" smtClean="0">
                    <a:sym typeface="Wingdings" panose="05000000000000000000" pitchFamily="2" charset="2"/>
                  </a:rPr>
                  <a:t></a:t>
                </a:r>
                <a:r>
                  <a:rPr lang="en-US" sz="1400" dirty="0" err="1" smtClean="0">
                    <a:sym typeface="Wingdings" panose="05000000000000000000" pitchFamily="2" charset="2"/>
                  </a:rPr>
                  <a:t>Đầu</a:t>
                </a:r>
                <a:r>
                  <a:rPr lang="en-US" sz="1400" dirty="0" smtClean="0">
                    <a:sym typeface="Wingdings" panose="05000000000000000000" pitchFamily="2" charset="2"/>
                  </a:rPr>
                  <a:t> </a:t>
                </a:r>
                <a:r>
                  <a:rPr lang="en-US" sz="1400" dirty="0" err="1" smtClean="0">
                    <a:sym typeface="Wingdings" panose="05000000000000000000" pitchFamily="2" charset="2"/>
                  </a:rPr>
                  <a:t>ra</a:t>
                </a:r>
                <a:r>
                  <a:rPr lang="en-US" sz="1400" dirty="0" smtClean="0">
                    <a:sym typeface="Wingdings" panose="05000000000000000000" pitchFamily="2" charset="2"/>
                  </a:rPr>
                  <a:t> </a:t>
                </a:r>
                <a14:m>
                  <m:oMath xmlns:m="http://schemas.openxmlformats.org/officeDocument/2006/math">
                    <m:d>
                      <m:dPr>
                        <m:ctrlPr>
                          <a:rPr lang="en-US" sz="1400" i="1">
                            <a:latin typeface="Cambria Math" panose="02040503050406030204" pitchFamily="18" charset="0"/>
                          </a:rPr>
                        </m:ctrlPr>
                      </m:dPr>
                      <m:e>
                        <m:d>
                          <m:dPr>
                            <m:ctrlPr>
                              <a:rPr lang="en-US" sz="1400" i="1">
                                <a:latin typeface="Cambria Math" panose="02040503050406030204" pitchFamily="18" charset="0"/>
                              </a:rPr>
                            </m:ctrlPr>
                          </m:dPr>
                          <m:e>
                            <m:r>
                              <a:rPr lang="en-US" sz="1400" b="0" i="1" smtClean="0">
                                <a:latin typeface="Cambria Math" panose="02040503050406030204" pitchFamily="18" charset="0"/>
                              </a:rPr>
                              <m:t>2</m:t>
                            </m:r>
                            <m:r>
                              <a:rPr lang="en-US" sz="1400" i="1">
                                <a:latin typeface="Cambria Math" panose="02040503050406030204" pitchFamily="18" charset="0"/>
                              </a:rPr>
                              <m:t>−1</m:t>
                            </m:r>
                          </m:e>
                        </m:d>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m:t>
                        </m:r>
                        <m:r>
                          <a:rPr lang="en-US" sz="1400" b="0" i="1" smtClean="0">
                            <a:latin typeface="Cambria Math" panose="02040503050406030204" pitchFamily="18" charset="0"/>
                          </a:rPr>
                          <m:t>2</m:t>
                        </m:r>
                      </m:e>
                    </m:d>
                    <m:r>
                      <a:rPr lang="en-US" sz="1400" i="1">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d>
                          <m:dPr>
                            <m:ctrlPr>
                              <a:rPr lang="en-US" sz="1400" i="1">
                                <a:latin typeface="Cambria Math" panose="02040503050406030204" pitchFamily="18" charset="0"/>
                              </a:rPr>
                            </m:ctrlPr>
                          </m:dPr>
                          <m:e>
                            <m:r>
                              <a:rPr lang="en-US" sz="1400" b="0" i="1" smtClean="0">
                                <a:latin typeface="Cambria Math" panose="02040503050406030204" pitchFamily="18" charset="0"/>
                              </a:rPr>
                              <m:t>2</m:t>
                            </m:r>
                            <m:r>
                              <a:rPr lang="en-US" sz="1400" i="1">
                                <a:latin typeface="Cambria Math" panose="02040503050406030204" pitchFamily="18" charset="0"/>
                              </a:rPr>
                              <m:t>−1</m:t>
                            </m:r>
                          </m:e>
                        </m:d>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m:t>
                        </m:r>
                        <m:r>
                          <a:rPr lang="en-US" sz="1400" b="0" i="1" smtClean="0">
                            <a:latin typeface="Cambria Math" panose="02040503050406030204" pitchFamily="18" charset="0"/>
                          </a:rPr>
                          <m:t>2</m:t>
                        </m:r>
                      </m:e>
                    </m:d>
                    <m:r>
                      <a:rPr lang="en-US" sz="1400" b="0" i="1" smtClean="0">
                        <a:latin typeface="Cambria Math" panose="02040503050406030204" pitchFamily="18" charset="0"/>
                      </a:rPr>
                      <m:t>=3</m:t>
                    </m:r>
                    <m:r>
                      <a:rPr lang="en-US" sz="1400" b="0" i="1" smtClean="0">
                        <a:latin typeface="Cambria Math" panose="02040503050406030204" pitchFamily="18" charset="0"/>
                        <a:ea typeface="Cambria Math" panose="02040503050406030204" pitchFamily="18" charset="0"/>
                      </a:rPr>
                      <m:t>×3</m:t>
                    </m:r>
                  </m:oMath>
                </a14:m>
                <a:endParaRPr lang="en-US" sz="1400" dirty="0" smtClean="0"/>
              </a:p>
              <a:p>
                <a:pPr marL="114300" indent="0">
                  <a:buNone/>
                </a:pPr>
                <a:endParaRPr lang="en-US" sz="1400" dirty="0"/>
              </a:p>
              <a:p>
                <a:pPr marL="114300" indent="0">
                  <a:buNone/>
                </a:pPr>
                <a:r>
                  <a:rPr lang="en-US" sz="1400" dirty="0"/>
                  <a:t>Ví </a:t>
                </a:r>
                <a:r>
                  <a:rPr lang="en-US" sz="1400" dirty="0" err="1"/>
                  <a:t>dụ</a:t>
                </a:r>
                <a:r>
                  <a:rPr lang="en-US" sz="1400" dirty="0"/>
                  <a:t> </a:t>
                </a:r>
                <a:r>
                  <a:rPr lang="en-US" sz="1400" dirty="0" smtClean="0"/>
                  <a:t>2: </a:t>
                </a:r>
                <a:endParaRPr lang="en-US" sz="1400" i="1" dirty="0">
                  <a:latin typeface="Cambria Math" panose="02040503050406030204" pitchFamily="18" charset="0"/>
                </a:endParaRPr>
              </a:p>
              <a:p>
                <a:pPr marL="114300" indent="0">
                  <a:buNone/>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h</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i="1">
                            <a:latin typeface="Cambria Math" panose="02040503050406030204" pitchFamily="18" charset="0"/>
                            <a:ea typeface="Cambria Math" panose="02040503050406030204" pitchFamily="18" charset="0"/>
                          </a:rPr>
                          <m:t>𝑤</m:t>
                        </m:r>
                      </m:sub>
                    </m:sSub>
                    <m:r>
                      <a:rPr lang="en-US" sz="1400" i="1">
                        <a:latin typeface="Cambria Math" panose="02040503050406030204" pitchFamily="18" charset="0"/>
                        <a:ea typeface="Cambria Math" panose="02040503050406030204" pitchFamily="18" charset="0"/>
                      </a:rPr>
                      <m:t>=2</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h</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𝑘</m:t>
                        </m:r>
                      </m:e>
                      <m:sub>
                        <m:r>
                          <a:rPr lang="en-US" sz="1400" i="1">
                            <a:latin typeface="Cambria Math" panose="02040503050406030204" pitchFamily="18" charset="0"/>
                            <a:ea typeface="Cambria Math" panose="02040503050406030204" pitchFamily="18" charset="0"/>
                          </a:rPr>
                          <m:t>𝑤</m:t>
                        </m:r>
                      </m:sub>
                    </m:sSub>
                    <m:r>
                      <a:rPr lang="en-US" sz="1400" i="1">
                        <a:latin typeface="Cambria Math" panose="02040503050406030204" pitchFamily="18" charset="0"/>
                        <a:ea typeface="Cambria Math" panose="02040503050406030204" pitchFamily="18" charset="0"/>
                      </a:rPr>
                      <m:t>=2</m:t>
                    </m:r>
                  </m:oMath>
                </a14:m>
                <a:r>
                  <a:rPr lang="en-US" sz="1400" dirty="0"/>
                  <a:t>,</a:t>
                </a:r>
                <a14:m>
                  <m:oMath xmlns:m="http://schemas.openxmlformats.org/officeDocument/2006/math">
                    <m:r>
                      <a:rPr lang="en-US" sz="1400" i="1" dirty="0">
                        <a:latin typeface="Cambria Math" panose="02040503050406030204" pitchFamily="18" charset="0"/>
                      </a:rPr>
                      <m:t>𝑠</m:t>
                    </m:r>
                    <m:r>
                      <a:rPr lang="en-US" sz="1400" i="1" dirty="0">
                        <a:latin typeface="Cambria Math" panose="02040503050406030204" pitchFamily="18" charset="0"/>
                      </a:rPr>
                      <m:t>=</m:t>
                    </m:r>
                  </m:oMath>
                </a14:m>
                <a:r>
                  <a:rPr lang="en-US" sz="1400" dirty="0" smtClean="0"/>
                  <a:t>2</a:t>
                </a:r>
                <a:endParaRPr lang="en-US" sz="1400" dirty="0"/>
              </a:p>
              <a:p>
                <a:pPr marL="114300" indent="0">
                  <a:buNone/>
                </a:pPr>
                <a:r>
                  <a:rPr lang="en-US" sz="1400" dirty="0">
                    <a:sym typeface="Wingdings" panose="05000000000000000000" pitchFamily="2" charset="2"/>
                  </a:rPr>
                  <a:t></a:t>
                </a:r>
                <a:r>
                  <a:rPr lang="en-US" sz="1400" dirty="0" err="1">
                    <a:sym typeface="Wingdings" panose="05000000000000000000" pitchFamily="2" charset="2"/>
                  </a:rPr>
                  <a:t>Đầu</a:t>
                </a:r>
                <a:r>
                  <a:rPr lang="en-US" sz="1400" dirty="0">
                    <a:sym typeface="Wingdings" panose="05000000000000000000" pitchFamily="2" charset="2"/>
                  </a:rPr>
                  <a:t> </a:t>
                </a:r>
                <a:r>
                  <a:rPr lang="en-US" sz="1400" dirty="0" err="1">
                    <a:sym typeface="Wingdings" panose="05000000000000000000" pitchFamily="2" charset="2"/>
                  </a:rPr>
                  <a:t>ra</a:t>
                </a:r>
                <a:r>
                  <a:rPr lang="en-US" sz="1400" dirty="0">
                    <a:sym typeface="Wingdings" panose="05000000000000000000" pitchFamily="2" charset="2"/>
                  </a:rPr>
                  <a:t> </a:t>
                </a:r>
                <a14:m>
                  <m:oMath xmlns:m="http://schemas.openxmlformats.org/officeDocument/2006/math">
                    <m:d>
                      <m:dPr>
                        <m:ctrlPr>
                          <a:rPr lang="en-US" sz="1400" i="1">
                            <a:latin typeface="Cambria Math" panose="02040503050406030204" pitchFamily="18" charset="0"/>
                          </a:rPr>
                        </m:ctrlPr>
                      </m:dPr>
                      <m:e>
                        <m:d>
                          <m:dPr>
                            <m:ctrlPr>
                              <a:rPr lang="en-US" sz="1400" i="1">
                                <a:latin typeface="Cambria Math" panose="02040503050406030204" pitchFamily="18" charset="0"/>
                              </a:rPr>
                            </m:ctrlPr>
                          </m:dPr>
                          <m:e>
                            <m:r>
                              <a:rPr lang="en-US" sz="1400" i="1">
                                <a:latin typeface="Cambria Math" panose="02040503050406030204" pitchFamily="18" charset="0"/>
                              </a:rPr>
                              <m:t>2−1</m:t>
                            </m:r>
                          </m:e>
                        </m:d>
                        <m:r>
                          <a:rPr lang="en-US" sz="1400" i="1">
                            <a:latin typeface="Cambria Math" panose="02040503050406030204" pitchFamily="18" charset="0"/>
                          </a:rPr>
                          <m:t>∗</m:t>
                        </m:r>
                        <m:r>
                          <a:rPr lang="en-US" sz="1400" b="0" i="1" smtClean="0">
                            <a:latin typeface="Cambria Math" panose="02040503050406030204" pitchFamily="18" charset="0"/>
                          </a:rPr>
                          <m:t>2</m:t>
                        </m:r>
                        <m:r>
                          <a:rPr lang="en-US" sz="1400" i="1">
                            <a:latin typeface="Cambria Math" panose="02040503050406030204" pitchFamily="18" charset="0"/>
                          </a:rPr>
                          <m:t>+2</m:t>
                        </m:r>
                      </m:e>
                    </m:d>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d>
                          <m:dPr>
                            <m:ctrlPr>
                              <a:rPr lang="en-US" sz="1400" i="1">
                                <a:latin typeface="Cambria Math" panose="02040503050406030204" pitchFamily="18" charset="0"/>
                              </a:rPr>
                            </m:ctrlPr>
                          </m:dPr>
                          <m:e>
                            <m:r>
                              <a:rPr lang="en-US" sz="1400" i="1">
                                <a:latin typeface="Cambria Math" panose="02040503050406030204" pitchFamily="18" charset="0"/>
                              </a:rPr>
                              <m:t>2−1</m:t>
                            </m:r>
                          </m:e>
                        </m:d>
                        <m:r>
                          <a:rPr lang="en-US" sz="1400" i="1">
                            <a:latin typeface="Cambria Math" panose="02040503050406030204" pitchFamily="18" charset="0"/>
                          </a:rPr>
                          <m:t>∗</m:t>
                        </m:r>
                        <m:r>
                          <a:rPr lang="en-US" sz="1400" b="0" i="1" smtClean="0">
                            <a:latin typeface="Cambria Math" panose="02040503050406030204" pitchFamily="18" charset="0"/>
                          </a:rPr>
                          <m:t>2</m:t>
                        </m:r>
                        <m:r>
                          <a:rPr lang="en-US" sz="1400" i="1">
                            <a:latin typeface="Cambria Math" panose="02040503050406030204" pitchFamily="18" charset="0"/>
                          </a:rPr>
                          <m:t>+2</m:t>
                        </m:r>
                      </m:e>
                    </m:d>
                    <m:r>
                      <a:rPr lang="en-US"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ea typeface="Cambria Math" panose="02040503050406030204" pitchFamily="18" charset="0"/>
                      </a:rPr>
                      <m:t>×</m:t>
                    </m:r>
                  </m:oMath>
                </a14:m>
                <a:r>
                  <a:rPr lang="en-US" sz="1400" dirty="0" smtClean="0"/>
                  <a:t>4</a:t>
                </a:r>
                <a:endParaRPr lang="en-US" sz="1400" dirty="0"/>
              </a:p>
              <a:p>
                <a:pPr marL="114300" indent="0">
                  <a:buNone/>
                </a:pPr>
                <a:endParaRPr lang="en-US" sz="1400" dirty="0"/>
              </a:p>
              <a:p>
                <a:pPr marL="114300" indent="0">
                  <a:buNone/>
                </a:pPr>
                <a:endParaRPr lang="en-US" sz="1400" dirty="0" smtClean="0"/>
              </a:p>
              <a:p>
                <a:pPr marL="114300" indent="0">
                  <a:buNone/>
                </a:pPr>
                <a:endParaRPr lang="en-US" sz="1400"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5"/>
                <a:ext cx="4808359" cy="3909199"/>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10" name="Picture 9"/>
          <p:cNvPicPr>
            <a:picLocks noChangeAspect="1"/>
          </p:cNvPicPr>
          <p:nvPr/>
        </p:nvPicPr>
        <p:blipFill>
          <a:blip r:embed="rId3"/>
          <a:stretch>
            <a:fillRect/>
          </a:stretch>
        </p:blipFill>
        <p:spPr>
          <a:xfrm>
            <a:off x="5273937" y="1233950"/>
            <a:ext cx="3472863" cy="2261278"/>
          </a:xfrm>
          <a:prstGeom prst="rect">
            <a:avLst/>
          </a:prstGeom>
        </p:spPr>
      </p:pic>
    </p:spTree>
    <p:extLst>
      <p:ext uri="{BB962C8B-B14F-4D97-AF65-F5344CB8AC3E}">
        <p14:creationId xmlns:p14="http://schemas.microsoft.com/office/powerpoint/2010/main" val="2662718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upsampling</a:t>
            </a:r>
            <a:r>
              <a:rPr lang="en-US" dirty="0" smtClean="0"/>
              <a:t> 2D (nearest neighbor)</a:t>
            </a:r>
            <a:endParaRPr lang="en-US" dirty="0"/>
          </a:p>
        </p:txBody>
      </p:sp>
      <p:sp>
        <p:nvSpPr>
          <p:cNvPr id="7" name="Text Placeholder 6"/>
          <p:cNvSpPr>
            <a:spLocks noGrp="1"/>
          </p:cNvSpPr>
          <p:nvPr>
            <p:ph type="body" idx="1"/>
          </p:nvPr>
        </p:nvSpPr>
        <p:spPr>
          <a:xfrm>
            <a:off x="276258" y="1133856"/>
            <a:ext cx="7738595" cy="507908"/>
          </a:xfrm>
        </p:spPr>
        <p:txBody>
          <a:bodyPr/>
          <a:lstStyle/>
          <a:p>
            <a:r>
              <a:rPr lang="en-US" dirty="0" smtClean="0"/>
              <a:t>Copy </a:t>
            </a:r>
            <a:r>
              <a:rPr lang="en-US" dirty="0" err="1" smtClean="0"/>
              <a:t>các</a:t>
            </a:r>
            <a:r>
              <a:rPr lang="en-US" dirty="0" smtClean="0"/>
              <a:t> ô </a:t>
            </a:r>
            <a:r>
              <a:rPr lang="en-US" dirty="0" err="1" smtClean="0"/>
              <a:t>liền</a:t>
            </a:r>
            <a:r>
              <a:rPr lang="en-US" dirty="0" smtClean="0"/>
              <a:t> </a:t>
            </a:r>
            <a:r>
              <a:rPr lang="en-US" dirty="0" err="1" smtClean="0"/>
              <a:t>kề</a:t>
            </a:r>
            <a:r>
              <a:rPr lang="en-US" dirty="0" smtClean="0"/>
              <a:t> </a:t>
            </a:r>
            <a:r>
              <a:rPr lang="en-US" dirty="0" err="1" smtClean="0"/>
              <a:t>để</a:t>
            </a:r>
            <a:r>
              <a:rPr lang="en-US" dirty="0" smtClean="0"/>
              <a:t> </a:t>
            </a:r>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feature map</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54" y="1900324"/>
            <a:ext cx="3819525" cy="1533525"/>
          </a:xfrm>
          <a:prstGeom prst="rect">
            <a:avLst/>
          </a:prstGeom>
        </p:spPr>
      </p:pic>
      <p:pic>
        <p:nvPicPr>
          <p:cNvPr id="8" name="Picture 7"/>
          <p:cNvPicPr>
            <a:picLocks noChangeAspect="1"/>
          </p:cNvPicPr>
          <p:nvPr/>
        </p:nvPicPr>
        <p:blipFill>
          <a:blip r:embed="rId3"/>
          <a:stretch>
            <a:fillRect/>
          </a:stretch>
        </p:blipFill>
        <p:spPr>
          <a:xfrm>
            <a:off x="5463996" y="1800528"/>
            <a:ext cx="3091186" cy="1881359"/>
          </a:xfrm>
          <a:prstGeom prst="rect">
            <a:avLst/>
          </a:prstGeom>
        </p:spPr>
      </p:pic>
    </p:spTree>
    <p:extLst>
      <p:ext uri="{BB962C8B-B14F-4D97-AF65-F5344CB8AC3E}">
        <p14:creationId xmlns:p14="http://schemas.microsoft.com/office/powerpoint/2010/main" val="3385214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Lớp</a:t>
            </a:r>
            <a:r>
              <a:rPr lang="en-US" dirty="0" smtClean="0"/>
              <a:t> </a:t>
            </a:r>
            <a:r>
              <a:rPr lang="en-US" dirty="0" err="1" smtClean="0"/>
              <a:t>upsampling</a:t>
            </a:r>
            <a:r>
              <a:rPr lang="en-US" dirty="0" smtClean="0"/>
              <a:t> 2D (bi-linear)</a:t>
            </a:r>
            <a:endParaRPr lang="en-US" dirty="0"/>
          </a:p>
        </p:txBody>
      </p:sp>
      <p:sp>
        <p:nvSpPr>
          <p:cNvPr id="7" name="Text Placeholder 6"/>
          <p:cNvSpPr>
            <a:spLocks noGrp="1"/>
          </p:cNvSpPr>
          <p:nvPr>
            <p:ph type="body" idx="1"/>
          </p:nvPr>
        </p:nvSpPr>
        <p:spPr>
          <a:xfrm>
            <a:off x="276258" y="1133856"/>
            <a:ext cx="7738595" cy="507908"/>
          </a:xfrm>
        </p:spPr>
        <p:txBody>
          <a:bodyPr/>
          <a:lstStyle/>
          <a:p>
            <a:r>
              <a:rPr lang="en-US" dirty="0" smtClean="0"/>
              <a:t>Copy </a:t>
            </a:r>
            <a:r>
              <a:rPr lang="en-US" dirty="0" err="1" smtClean="0"/>
              <a:t>các</a:t>
            </a:r>
            <a:r>
              <a:rPr lang="en-US" dirty="0" smtClean="0"/>
              <a:t> ô </a:t>
            </a:r>
            <a:r>
              <a:rPr lang="en-US" dirty="0" err="1" smtClean="0"/>
              <a:t>liền</a:t>
            </a:r>
            <a:r>
              <a:rPr lang="en-US" dirty="0" smtClean="0"/>
              <a:t> </a:t>
            </a:r>
            <a:r>
              <a:rPr lang="en-US" dirty="0" err="1" smtClean="0"/>
              <a:t>kề</a:t>
            </a:r>
            <a:r>
              <a:rPr lang="en-US" dirty="0" smtClean="0"/>
              <a:t> </a:t>
            </a:r>
            <a:r>
              <a:rPr lang="en-US" dirty="0" err="1" smtClean="0"/>
              <a:t>để</a:t>
            </a:r>
            <a:r>
              <a:rPr lang="en-US" dirty="0" smtClean="0"/>
              <a:t> </a:t>
            </a:r>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feature map</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882" y="1900324"/>
            <a:ext cx="3819525" cy="1533525"/>
          </a:xfrm>
          <a:prstGeom prst="rect">
            <a:avLst/>
          </a:prstGeom>
        </p:spPr>
      </p:pic>
      <p:pic>
        <p:nvPicPr>
          <p:cNvPr id="3" name="Picture 2"/>
          <p:cNvPicPr>
            <a:picLocks noChangeAspect="1"/>
          </p:cNvPicPr>
          <p:nvPr/>
        </p:nvPicPr>
        <p:blipFill>
          <a:blip r:embed="rId3"/>
          <a:stretch>
            <a:fillRect/>
          </a:stretch>
        </p:blipFill>
        <p:spPr>
          <a:xfrm>
            <a:off x="5224349" y="1831786"/>
            <a:ext cx="3522451" cy="1602063"/>
          </a:xfrm>
          <a:prstGeom prst="rect">
            <a:avLst/>
          </a:prstGeom>
        </p:spPr>
      </p:pic>
    </p:spTree>
    <p:extLst>
      <p:ext uri="{BB962C8B-B14F-4D97-AF65-F5344CB8AC3E}">
        <p14:creationId xmlns:p14="http://schemas.microsoft.com/office/powerpoint/2010/main" val="3464121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Kiến</a:t>
            </a:r>
            <a:r>
              <a:rPr lang="en-US" dirty="0" smtClean="0"/>
              <a:t> </a:t>
            </a:r>
            <a:r>
              <a:rPr lang="en-US" dirty="0" err="1" smtClean="0"/>
              <a:t>trúc</a:t>
            </a:r>
            <a:r>
              <a:rPr lang="en-US" dirty="0" smtClean="0"/>
              <a:t> </a:t>
            </a:r>
            <a:r>
              <a:rPr lang="en-US" dirty="0" err="1" smtClean="0"/>
              <a:t>phổ</a:t>
            </a:r>
            <a:r>
              <a:rPr lang="en-US" dirty="0" smtClean="0"/>
              <a:t> </a:t>
            </a:r>
            <a:r>
              <a:rPr lang="en-US" dirty="0" err="1" smtClean="0"/>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972885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UNET</a:t>
            </a:r>
            <a:endParaRPr lang="en-US" dirty="0"/>
          </a:p>
        </p:txBody>
      </p:sp>
      <p:sp>
        <p:nvSpPr>
          <p:cNvPr id="7" name="Text Placeholder 6"/>
          <p:cNvSpPr>
            <a:spLocks noGrp="1"/>
          </p:cNvSpPr>
          <p:nvPr>
            <p:ph type="body" idx="1"/>
          </p:nvPr>
        </p:nvSpPr>
        <p:spPr>
          <a:xfrm>
            <a:off x="310896" y="676656"/>
            <a:ext cx="4732159" cy="3967800"/>
          </a:xfrm>
        </p:spPr>
        <p:txBody>
          <a:bodyPr>
            <a:normAutofit fontScale="62500" lnSpcReduction="20000"/>
          </a:bodyPr>
          <a:lstStyle/>
          <a:p>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để</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ảnh</a:t>
            </a:r>
            <a:r>
              <a:rPr lang="en-US" dirty="0" smtClean="0"/>
              <a:t> y </a:t>
            </a:r>
            <a:r>
              <a:rPr lang="en-US" dirty="0" err="1" smtClean="0"/>
              <a:t>tế</a:t>
            </a:r>
            <a:r>
              <a:rPr lang="en-US" dirty="0" smtClean="0"/>
              <a:t>, </a:t>
            </a:r>
            <a:r>
              <a:rPr lang="en-US" dirty="0" err="1" smtClean="0"/>
              <a:t>tác</a:t>
            </a:r>
            <a:r>
              <a:rPr lang="en-US" dirty="0" smtClean="0"/>
              <a:t> </a:t>
            </a:r>
            <a:r>
              <a:rPr lang="en-US" dirty="0" err="1" smtClean="0"/>
              <a:t>giả</a:t>
            </a:r>
            <a:r>
              <a:rPr lang="en-US" dirty="0" smtClean="0"/>
              <a:t> </a:t>
            </a:r>
            <a:r>
              <a:rPr lang="en-US" dirty="0" err="1" smtClean="0"/>
              <a:t>là</a:t>
            </a:r>
            <a:r>
              <a:rPr lang="en-US" dirty="0" smtClean="0"/>
              <a:t> Olaf </a:t>
            </a:r>
            <a:r>
              <a:rPr lang="en-US" dirty="0" err="1" smtClean="0"/>
              <a:t>Ronnebeger</a:t>
            </a:r>
            <a:r>
              <a:rPr lang="en-US" dirty="0" smtClean="0"/>
              <a:t> </a:t>
            </a:r>
            <a:r>
              <a:rPr lang="en-US" dirty="0" err="1" smtClean="0"/>
              <a:t>và</a:t>
            </a:r>
            <a:r>
              <a:rPr lang="en-US" dirty="0" smtClean="0"/>
              <a:t> </a:t>
            </a:r>
            <a:r>
              <a:rPr lang="en-US" dirty="0" err="1" smtClean="0"/>
              <a:t>đồng</a:t>
            </a:r>
            <a:r>
              <a:rPr lang="en-US" dirty="0" smtClean="0"/>
              <a:t> </a:t>
            </a:r>
            <a:r>
              <a:rPr lang="en-US" dirty="0" err="1" smtClean="0"/>
              <a:t>nghiệp</a:t>
            </a:r>
            <a:r>
              <a:rPr lang="en-US" dirty="0" smtClean="0"/>
              <a:t> </a:t>
            </a:r>
            <a:r>
              <a:rPr lang="en-US" dirty="0" err="1" smtClean="0"/>
              <a:t>vào</a:t>
            </a:r>
            <a:r>
              <a:rPr lang="en-US" dirty="0" smtClean="0"/>
              <a:t> </a:t>
            </a:r>
            <a:r>
              <a:rPr lang="en-US" dirty="0" err="1" smtClean="0"/>
              <a:t>năm</a:t>
            </a:r>
            <a:r>
              <a:rPr lang="en-US" dirty="0" smtClean="0"/>
              <a:t> 2012</a:t>
            </a:r>
          </a:p>
          <a:p>
            <a:endParaRPr lang="en-US" dirty="0"/>
          </a:p>
          <a:p>
            <a:r>
              <a:rPr lang="en-US" dirty="0" err="1" smtClean="0"/>
              <a:t>Đầu</a:t>
            </a:r>
            <a:r>
              <a:rPr lang="en-US" dirty="0" smtClean="0"/>
              <a:t> </a:t>
            </a:r>
            <a:r>
              <a:rPr lang="en-US" dirty="0" err="1" smtClean="0"/>
              <a:t>vào</a:t>
            </a:r>
            <a:r>
              <a:rPr lang="en-US" dirty="0" smtClean="0"/>
              <a:t>: ma </a:t>
            </a:r>
            <a:r>
              <a:rPr lang="en-US" dirty="0" err="1" smtClean="0"/>
              <a:t>trận</a:t>
            </a:r>
            <a:r>
              <a:rPr lang="en-US" dirty="0" smtClean="0"/>
              <a:t> </a:t>
            </a:r>
            <a:r>
              <a:rPr lang="en-US" dirty="0" err="1" smtClean="0"/>
              <a:t>ảnh</a:t>
            </a:r>
            <a:endParaRPr lang="en-US" dirty="0" smtClean="0"/>
          </a:p>
          <a:p>
            <a:r>
              <a:rPr lang="en-US" dirty="0" err="1" smtClean="0"/>
              <a:t>Đầu</a:t>
            </a:r>
            <a:r>
              <a:rPr lang="en-US" dirty="0" smtClean="0"/>
              <a:t> </a:t>
            </a:r>
            <a:r>
              <a:rPr lang="en-US" dirty="0" err="1" smtClean="0"/>
              <a:t>ra</a:t>
            </a:r>
            <a:r>
              <a:rPr lang="en-US" dirty="0" smtClean="0"/>
              <a:t>: ma </a:t>
            </a:r>
            <a:r>
              <a:rPr lang="en-US" dirty="0" err="1" smtClean="0"/>
              <a:t>trận</a:t>
            </a:r>
            <a:r>
              <a:rPr lang="en-US" dirty="0" smtClean="0"/>
              <a:t> </a:t>
            </a:r>
            <a:r>
              <a:rPr lang="en-US" dirty="0" err="1" smtClean="0"/>
              <a:t>nhãn</a:t>
            </a:r>
            <a:r>
              <a:rPr lang="en-US" dirty="0" smtClean="0"/>
              <a:t> </a:t>
            </a:r>
            <a:r>
              <a:rPr lang="en-US" dirty="0" err="1" smtClean="0"/>
              <a:t>dự</a:t>
            </a:r>
            <a:r>
              <a:rPr lang="en-US" dirty="0" smtClean="0"/>
              <a:t> </a:t>
            </a:r>
            <a:r>
              <a:rPr lang="en-US" dirty="0" err="1" smtClean="0"/>
              <a:t>đoán</a:t>
            </a:r>
            <a:endParaRPr lang="en-US" dirty="0" smtClean="0"/>
          </a:p>
          <a:p>
            <a:r>
              <a:rPr lang="en-US" dirty="0" err="1" smtClean="0"/>
              <a:t>Nhãn</a:t>
            </a:r>
            <a:r>
              <a:rPr lang="en-US" dirty="0" smtClean="0"/>
              <a:t>: ma </a:t>
            </a:r>
            <a:r>
              <a:rPr lang="en-US" dirty="0" err="1" smtClean="0"/>
              <a:t>trận</a:t>
            </a:r>
            <a:r>
              <a:rPr lang="en-US" dirty="0" smtClean="0"/>
              <a:t> </a:t>
            </a:r>
            <a:r>
              <a:rPr lang="en-US" dirty="0" err="1" smtClean="0"/>
              <a:t>nhãn</a:t>
            </a:r>
            <a:r>
              <a:rPr lang="en-US" dirty="0" smtClean="0"/>
              <a:t> ở </a:t>
            </a:r>
            <a:r>
              <a:rPr lang="en-US" dirty="0" err="1" smtClean="0"/>
              <a:t>từng</a:t>
            </a:r>
            <a:r>
              <a:rPr lang="en-US" dirty="0" smtClean="0"/>
              <a:t> pixel</a:t>
            </a:r>
          </a:p>
          <a:p>
            <a:endParaRPr lang="en-US" dirty="0" smtClean="0"/>
          </a:p>
          <a:p>
            <a:r>
              <a:rPr lang="en-US" dirty="0" err="1" smtClean="0"/>
              <a:t>Đặc</a:t>
            </a:r>
            <a:r>
              <a:rPr lang="en-US" dirty="0" smtClean="0"/>
              <a:t> </a:t>
            </a:r>
            <a:r>
              <a:rPr lang="en-US" dirty="0" err="1" smtClean="0"/>
              <a:t>điểm</a:t>
            </a:r>
            <a:r>
              <a:rPr lang="en-US" dirty="0" smtClean="0"/>
              <a:t>:</a:t>
            </a:r>
          </a:p>
          <a:p>
            <a:pPr lvl="1"/>
            <a:r>
              <a:rPr lang="en-US" dirty="0" err="1" smtClean="0"/>
              <a:t>Gồm</a:t>
            </a:r>
            <a:r>
              <a:rPr lang="en-US" dirty="0" smtClean="0"/>
              <a:t> 2 </a:t>
            </a:r>
            <a:r>
              <a:rPr lang="en-US" dirty="0" err="1" smtClean="0"/>
              <a:t>nhánh</a:t>
            </a:r>
            <a:r>
              <a:rPr lang="en-US" dirty="0" smtClean="0"/>
              <a:t> </a:t>
            </a:r>
            <a:r>
              <a:rPr lang="en-US" dirty="0" err="1" smtClean="0"/>
              <a:t>đối</a:t>
            </a:r>
            <a:r>
              <a:rPr lang="en-US" dirty="0" smtClean="0"/>
              <a:t> </a:t>
            </a:r>
            <a:r>
              <a:rPr lang="en-US" dirty="0" err="1" smtClean="0"/>
              <a:t>xứng</a:t>
            </a:r>
            <a:r>
              <a:rPr lang="en-US" dirty="0" smtClean="0"/>
              <a:t> </a:t>
            </a:r>
            <a:r>
              <a:rPr lang="en-US" dirty="0" err="1" smtClean="0"/>
              <a:t>tạo</a:t>
            </a:r>
            <a:r>
              <a:rPr lang="en-US" dirty="0" smtClean="0"/>
              <a:t> </a:t>
            </a:r>
            <a:r>
              <a:rPr lang="en-US" dirty="0" err="1" smtClean="0"/>
              <a:t>nên</a:t>
            </a:r>
            <a:r>
              <a:rPr lang="en-US" dirty="0" smtClean="0"/>
              <a:t> </a:t>
            </a:r>
            <a:r>
              <a:rPr lang="en-US" dirty="0" err="1" smtClean="0"/>
              <a:t>hình</a:t>
            </a:r>
            <a:r>
              <a:rPr lang="en-US" dirty="0" smtClean="0"/>
              <a:t> </a:t>
            </a:r>
            <a:r>
              <a:rPr lang="en-US" dirty="0" err="1" smtClean="0"/>
              <a:t>chữ</a:t>
            </a:r>
            <a:r>
              <a:rPr lang="en-US" dirty="0" smtClean="0"/>
              <a:t> U</a:t>
            </a:r>
          </a:p>
          <a:p>
            <a:pPr lvl="1"/>
            <a:r>
              <a:rPr lang="en-US" dirty="0" err="1" smtClean="0"/>
              <a:t>Phần</a:t>
            </a:r>
            <a:r>
              <a:rPr lang="en-US" dirty="0" smtClean="0"/>
              <a:t> </a:t>
            </a:r>
            <a:r>
              <a:rPr lang="en-US" dirty="0" err="1" smtClean="0"/>
              <a:t>nhánh</a:t>
            </a:r>
            <a:r>
              <a:rPr lang="en-US" dirty="0" smtClean="0"/>
              <a:t> </a:t>
            </a:r>
            <a:r>
              <a:rPr lang="en-US" dirty="0" err="1" smtClean="0"/>
              <a:t>bên</a:t>
            </a:r>
            <a:r>
              <a:rPr lang="en-US" dirty="0" smtClean="0"/>
              <a:t> </a:t>
            </a:r>
            <a:r>
              <a:rPr lang="en-US" dirty="0" err="1" smtClean="0"/>
              <a:t>trái</a:t>
            </a:r>
            <a:r>
              <a:rPr lang="en-US" dirty="0" smtClean="0"/>
              <a:t>, </a:t>
            </a:r>
            <a:r>
              <a:rPr lang="en-US" dirty="0" err="1" smtClean="0"/>
              <a:t>chiều</a:t>
            </a:r>
            <a:r>
              <a:rPr lang="en-US" dirty="0" smtClean="0"/>
              <a:t> </a:t>
            </a:r>
            <a:r>
              <a:rPr lang="en-US" dirty="0" err="1" smtClean="0"/>
              <a:t>đi</a:t>
            </a:r>
            <a:r>
              <a:rPr lang="en-US" dirty="0" smtClean="0"/>
              <a:t> </a:t>
            </a:r>
            <a:r>
              <a:rPr lang="en-US" dirty="0" err="1" smtClean="0"/>
              <a:t>xuống</a:t>
            </a:r>
            <a:r>
              <a:rPr lang="en-US" dirty="0" smtClean="0"/>
              <a:t> </a:t>
            </a:r>
            <a:r>
              <a:rPr lang="en-US" dirty="0" err="1" smtClean="0"/>
              <a:t>gồm</a:t>
            </a:r>
            <a:r>
              <a:rPr lang="en-US" dirty="0" smtClean="0"/>
              <a:t> </a:t>
            </a:r>
            <a:r>
              <a:rPr lang="en-US" dirty="0" err="1" smtClean="0"/>
              <a:t>các</a:t>
            </a:r>
            <a:r>
              <a:rPr lang="en-US" dirty="0" smtClean="0"/>
              <a:t> </a:t>
            </a:r>
            <a:r>
              <a:rPr lang="en-US" dirty="0" err="1" smtClean="0"/>
              <a:t>lớp</a:t>
            </a:r>
            <a:r>
              <a:rPr lang="en-US" dirty="0" smtClean="0"/>
              <a:t> CNN </a:t>
            </a:r>
            <a:r>
              <a:rPr lang="en-US" dirty="0" err="1" smtClean="0"/>
              <a:t>và</a:t>
            </a:r>
            <a:r>
              <a:rPr lang="en-US" dirty="0" smtClean="0"/>
              <a:t> pooling, </a:t>
            </a:r>
            <a:r>
              <a:rPr lang="en-US" dirty="0" err="1" smtClean="0"/>
              <a:t>dùng</a:t>
            </a:r>
            <a:r>
              <a:rPr lang="en-US" dirty="0" smtClean="0"/>
              <a:t> </a:t>
            </a:r>
            <a:r>
              <a:rPr lang="en-US" dirty="0" err="1" smtClean="0"/>
              <a:t>để</a:t>
            </a:r>
            <a:r>
              <a:rPr lang="en-US" dirty="0" smtClean="0"/>
              <a:t> </a:t>
            </a:r>
            <a:r>
              <a:rPr lang="en-US" dirty="0" err="1" smtClean="0"/>
              <a:t>nén</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a:t>
            </a:r>
          </a:p>
          <a:p>
            <a:pPr lvl="1"/>
            <a:r>
              <a:rPr lang="en-US" dirty="0" err="1" smtClean="0"/>
              <a:t>Phần</a:t>
            </a:r>
            <a:r>
              <a:rPr lang="en-US" dirty="0" smtClean="0"/>
              <a:t> </a:t>
            </a:r>
            <a:r>
              <a:rPr lang="en-US" dirty="0" err="1" smtClean="0"/>
              <a:t>nút</a:t>
            </a:r>
            <a:r>
              <a:rPr lang="en-US" dirty="0" smtClean="0"/>
              <a:t> chai (bottleneck) ở </a:t>
            </a:r>
            <a:r>
              <a:rPr lang="en-US" dirty="0" err="1" smtClean="0"/>
              <a:t>dưới</a:t>
            </a:r>
            <a:r>
              <a:rPr lang="en-US" dirty="0" smtClean="0"/>
              <a:t> </a:t>
            </a:r>
            <a:r>
              <a:rPr lang="en-US" dirty="0" err="1" smtClean="0"/>
              <a:t>đáy</a:t>
            </a:r>
            <a:r>
              <a:rPr lang="en-US" dirty="0" smtClean="0"/>
              <a:t> </a:t>
            </a:r>
            <a:r>
              <a:rPr lang="en-US" dirty="0" err="1" smtClean="0"/>
              <a:t>là</a:t>
            </a:r>
            <a:r>
              <a:rPr lang="en-US" dirty="0" smtClean="0"/>
              <a:t> </a:t>
            </a:r>
            <a:r>
              <a:rPr lang="en-US" dirty="0" err="1" smtClean="0"/>
              <a:t>nơi</a:t>
            </a:r>
            <a:r>
              <a:rPr lang="en-US" dirty="0" smtClean="0"/>
              <a:t> </a:t>
            </a:r>
            <a:r>
              <a:rPr lang="en-US" dirty="0" err="1" smtClean="0"/>
              <a:t>lưu</a:t>
            </a:r>
            <a:r>
              <a:rPr lang="en-US" dirty="0" smtClean="0"/>
              <a:t> </a:t>
            </a:r>
            <a:r>
              <a:rPr lang="en-US" dirty="0" err="1" smtClean="0"/>
              <a:t>trữ</a:t>
            </a:r>
            <a:r>
              <a:rPr lang="en-US" dirty="0" smtClean="0"/>
              <a:t> </a:t>
            </a:r>
            <a:r>
              <a:rPr lang="en-US" dirty="0" err="1" smtClean="0"/>
              <a:t>thông</a:t>
            </a:r>
            <a:r>
              <a:rPr lang="en-US" dirty="0" smtClean="0"/>
              <a:t> tin, </a:t>
            </a:r>
            <a:r>
              <a:rPr lang="en-US" dirty="0" err="1" smtClean="0"/>
              <a:t>có</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và</a:t>
            </a:r>
            <a:r>
              <a:rPr lang="en-US" dirty="0" smtClean="0"/>
              <a:t> </a:t>
            </a:r>
            <a:r>
              <a:rPr lang="en-US" dirty="0" err="1" smtClean="0"/>
              <a:t>rộng</a:t>
            </a:r>
            <a:r>
              <a:rPr lang="en-US" dirty="0" smtClean="0"/>
              <a:t> </a:t>
            </a:r>
            <a:r>
              <a:rPr lang="en-US" dirty="0" err="1" smtClean="0"/>
              <a:t>nhỏ</a:t>
            </a:r>
            <a:r>
              <a:rPr lang="en-US" dirty="0" smtClean="0"/>
              <a:t> </a:t>
            </a:r>
            <a:r>
              <a:rPr lang="en-US" dirty="0" err="1" smtClean="0"/>
              <a:t>nhất</a:t>
            </a:r>
            <a:r>
              <a:rPr lang="en-US" dirty="0" smtClean="0"/>
              <a:t> </a:t>
            </a:r>
            <a:r>
              <a:rPr lang="en-US" dirty="0" err="1" smtClean="0"/>
              <a:t>và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kênh</a:t>
            </a:r>
            <a:r>
              <a:rPr lang="en-US" dirty="0" smtClean="0"/>
              <a:t> </a:t>
            </a:r>
            <a:r>
              <a:rPr lang="en-US" dirty="0" err="1" smtClean="0"/>
              <a:t>lớn</a:t>
            </a:r>
            <a:r>
              <a:rPr lang="en-US" dirty="0" smtClean="0"/>
              <a:t> </a:t>
            </a:r>
            <a:r>
              <a:rPr lang="en-US" dirty="0" err="1" smtClean="0"/>
              <a:t>nhất</a:t>
            </a:r>
            <a:r>
              <a:rPr lang="en-US" dirty="0" smtClean="0"/>
              <a:t>.</a:t>
            </a:r>
          </a:p>
          <a:p>
            <a:pPr lvl="1"/>
            <a:r>
              <a:rPr lang="en-US" dirty="0" err="1" smtClean="0"/>
              <a:t>Phần</a:t>
            </a:r>
            <a:r>
              <a:rPr lang="en-US" dirty="0" smtClean="0"/>
              <a:t> </a:t>
            </a:r>
            <a:r>
              <a:rPr lang="en-US" dirty="0" err="1" smtClean="0"/>
              <a:t>bên</a:t>
            </a:r>
            <a:r>
              <a:rPr lang="en-US" dirty="0" smtClean="0"/>
              <a:t> </a:t>
            </a:r>
            <a:r>
              <a:rPr lang="en-US" dirty="0" err="1" smtClean="0"/>
              <a:t>phải</a:t>
            </a:r>
            <a:r>
              <a:rPr lang="en-US" dirty="0" smtClean="0"/>
              <a:t> </a:t>
            </a:r>
            <a:r>
              <a:rPr lang="en-US" dirty="0" err="1" smtClean="0"/>
              <a:t>gồm</a:t>
            </a:r>
            <a:r>
              <a:rPr lang="en-US" dirty="0" smtClean="0"/>
              <a:t> </a:t>
            </a:r>
            <a:r>
              <a:rPr lang="en-US" dirty="0" err="1" smtClean="0"/>
              <a:t>các</a:t>
            </a:r>
            <a:r>
              <a:rPr lang="en-US" dirty="0" smtClean="0"/>
              <a:t> </a:t>
            </a:r>
            <a:r>
              <a:rPr lang="en-US" dirty="0" err="1" smtClean="0"/>
              <a:t>lớp</a:t>
            </a:r>
            <a:r>
              <a:rPr lang="en-US" dirty="0" smtClean="0"/>
              <a:t> </a:t>
            </a:r>
            <a:r>
              <a:rPr lang="en-US" dirty="0" err="1" smtClean="0"/>
              <a:t>upsampling</a:t>
            </a:r>
            <a:r>
              <a:rPr lang="en-US" dirty="0" smtClean="0"/>
              <a:t> </a:t>
            </a:r>
            <a:r>
              <a:rPr lang="en-US" dirty="0" err="1" smtClean="0"/>
              <a:t>để</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thành</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ban </a:t>
            </a:r>
            <a:r>
              <a:rPr lang="en-US" dirty="0" err="1" smtClean="0"/>
              <a:t>đầu</a:t>
            </a:r>
            <a:endParaRPr lang="en-US" dirty="0" smtClean="0"/>
          </a:p>
          <a:p>
            <a:pPr lvl="1"/>
            <a:r>
              <a:rPr lang="en-US" dirty="0" err="1" smtClean="0"/>
              <a:t>Các</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phần</a:t>
            </a:r>
            <a:r>
              <a:rPr lang="en-US" dirty="0" smtClean="0"/>
              <a:t> </a:t>
            </a:r>
            <a:r>
              <a:rPr lang="en-US" dirty="0" err="1" smtClean="0"/>
              <a:t>bên</a:t>
            </a:r>
            <a:r>
              <a:rPr lang="en-US" dirty="0" smtClean="0"/>
              <a:t> </a:t>
            </a:r>
            <a:r>
              <a:rPr lang="en-US" dirty="0" err="1" smtClean="0"/>
              <a:t>trái</a:t>
            </a:r>
            <a:r>
              <a:rPr lang="en-US" dirty="0" smtClean="0"/>
              <a:t> </a:t>
            </a:r>
            <a:r>
              <a:rPr lang="en-US" dirty="0" err="1" smtClean="0"/>
              <a:t>và</a:t>
            </a:r>
            <a:r>
              <a:rPr lang="en-US" dirty="0" smtClean="0"/>
              <a:t> </a:t>
            </a:r>
            <a:r>
              <a:rPr lang="en-US" dirty="0" err="1" smtClean="0"/>
              <a:t>bên</a:t>
            </a:r>
            <a:r>
              <a:rPr lang="en-US" dirty="0" smtClean="0"/>
              <a:t> </a:t>
            </a:r>
            <a:r>
              <a:rPr lang="en-US" dirty="0" err="1" smtClean="0"/>
              <a:t>phải</a:t>
            </a:r>
            <a:r>
              <a:rPr lang="en-US" dirty="0" smtClean="0"/>
              <a:t> </a:t>
            </a:r>
            <a:r>
              <a:rPr lang="en-US" dirty="0" err="1" smtClean="0"/>
              <a:t>để</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những</a:t>
            </a:r>
            <a:r>
              <a:rPr lang="en-US" dirty="0" smtClean="0"/>
              <a:t> </a:t>
            </a:r>
            <a:r>
              <a:rPr lang="en-US" dirty="0" err="1" smtClean="0"/>
              <a:t>thông</a:t>
            </a:r>
            <a:r>
              <a:rPr lang="en-US" dirty="0" smtClean="0"/>
              <a:t> tin chi </a:t>
            </a:r>
            <a:r>
              <a:rPr lang="en-US" dirty="0" err="1" smtClean="0"/>
              <a:t>tiết</a:t>
            </a:r>
            <a:r>
              <a:rPr lang="en-US" dirty="0" smtClean="0"/>
              <a:t> </a:t>
            </a:r>
            <a:r>
              <a:rPr lang="en-US" dirty="0" err="1" smtClean="0"/>
              <a:t>của</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a:t>
            </a:r>
            <a:r>
              <a:rPr lang="en-US" dirty="0" err="1" smtClean="0"/>
              <a:t>những</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này</a:t>
            </a:r>
            <a:r>
              <a:rPr lang="en-US" dirty="0" smtClean="0"/>
              <a:t> </a:t>
            </a:r>
            <a:r>
              <a:rPr lang="en-US" dirty="0" err="1" smtClean="0"/>
              <a:t>nhiều</a:t>
            </a:r>
            <a:r>
              <a:rPr lang="en-US" dirty="0" smtClean="0"/>
              <a:t> </a:t>
            </a:r>
            <a:r>
              <a:rPr lang="en-US" dirty="0" err="1" smtClean="0"/>
              <a:t>thông</a:t>
            </a:r>
            <a:r>
              <a:rPr lang="en-US" dirty="0" smtClean="0"/>
              <a:t> tin </a:t>
            </a:r>
            <a:r>
              <a:rPr lang="en-US" dirty="0" err="1" smtClean="0"/>
              <a:t>của</a:t>
            </a:r>
            <a:r>
              <a:rPr lang="en-US" dirty="0" smtClean="0"/>
              <a:t> </a:t>
            </a:r>
            <a:r>
              <a:rPr lang="en-US" dirty="0" err="1" smtClean="0"/>
              <a:t>ảnh</a:t>
            </a:r>
            <a:r>
              <a:rPr lang="en-US" dirty="0" smtClean="0"/>
              <a:t> </a:t>
            </a:r>
            <a:r>
              <a:rPr lang="en-US" dirty="0" err="1" smtClean="0"/>
              <a:t>sẽ</a:t>
            </a:r>
            <a:r>
              <a:rPr lang="en-US" dirty="0" smtClean="0"/>
              <a:t> </a:t>
            </a:r>
            <a:r>
              <a:rPr lang="en-US" dirty="0" err="1" smtClean="0"/>
              <a:t>bị</a:t>
            </a:r>
            <a:r>
              <a:rPr lang="en-US" dirty="0" smtClean="0"/>
              <a:t> </a:t>
            </a:r>
            <a:r>
              <a:rPr lang="en-US" dirty="0" err="1" smtClean="0"/>
              <a:t>mất</a:t>
            </a:r>
            <a:r>
              <a:rPr lang="en-US" dirty="0" smtClean="0"/>
              <a:t> </a:t>
            </a:r>
            <a:r>
              <a:rPr lang="en-US" dirty="0" err="1" smtClean="0"/>
              <a:t>mát</a:t>
            </a:r>
            <a:r>
              <a:rPr lang="en-US" dirty="0" smtClean="0"/>
              <a:t>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nén</a:t>
            </a:r>
            <a:r>
              <a:rPr lang="en-US" dirty="0" smtClean="0"/>
              <a:t> </a:t>
            </a:r>
          </a:p>
          <a:p>
            <a:endParaRPr lang="en-US" dirty="0"/>
          </a:p>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hàm</a:t>
            </a:r>
            <a:r>
              <a:rPr lang="en-US" dirty="0" smtClean="0"/>
              <a:t> cross-entropy </a:t>
            </a:r>
            <a:r>
              <a:rPr lang="en-US" dirty="0" err="1" smtClean="0"/>
              <a:t>để</a:t>
            </a:r>
            <a:r>
              <a:rPr lang="en-US" dirty="0" smtClean="0"/>
              <a:t> </a:t>
            </a:r>
            <a:r>
              <a:rPr lang="en-US" dirty="0" err="1" smtClean="0"/>
              <a:t>tính</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từng</a:t>
            </a:r>
            <a:r>
              <a:rPr lang="en-US" dirty="0" smtClean="0"/>
              <a:t> </a:t>
            </a:r>
            <a:r>
              <a:rPr lang="en-US" dirty="0" err="1" smtClean="0"/>
              <a:t>lớp</a:t>
            </a:r>
            <a:r>
              <a:rPr lang="en-US" dirty="0" smtClean="0"/>
              <a:t> </a:t>
            </a:r>
            <a:r>
              <a:rPr lang="en-US" dirty="0" err="1" smtClean="0"/>
              <a:t>tại</a:t>
            </a:r>
            <a:r>
              <a:rPr lang="en-US" dirty="0" smtClean="0"/>
              <a:t> </a:t>
            </a:r>
            <a:r>
              <a:rPr lang="en-US" dirty="0" err="1" smtClean="0"/>
              <a:t>từng</a:t>
            </a:r>
            <a:r>
              <a:rPr lang="en-US" dirty="0" smtClean="0"/>
              <a:t> pixel. </a:t>
            </a:r>
            <a:r>
              <a:rPr lang="en-US" dirty="0" err="1" smtClean="0"/>
              <a:t>Gía</a:t>
            </a:r>
            <a:r>
              <a:rPr lang="en-US" dirty="0" smtClean="0"/>
              <a:t> </a:t>
            </a:r>
            <a:r>
              <a:rPr lang="en-US" dirty="0" err="1" smtClean="0"/>
              <a:t>trị</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tổng</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của</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pixel.</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8" name="Picture 2" descr="Learn How to Train U-Net On Your Dataset | by Sukriti Paul | Coinmonk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425" y="1239982"/>
            <a:ext cx="4078575" cy="250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07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Fully Convolutional Networks (FCN)</a:t>
            </a:r>
            <a:endParaRPr lang="en-US" dirty="0"/>
          </a:p>
        </p:txBody>
      </p:sp>
      <p:sp>
        <p:nvSpPr>
          <p:cNvPr id="7" name="Text Placeholder 6"/>
          <p:cNvSpPr>
            <a:spLocks noGrp="1"/>
          </p:cNvSpPr>
          <p:nvPr>
            <p:ph type="body" idx="1"/>
          </p:nvPr>
        </p:nvSpPr>
        <p:spPr>
          <a:xfrm>
            <a:off x="310895" y="676656"/>
            <a:ext cx="6838049" cy="2485834"/>
          </a:xfrm>
        </p:spPr>
        <p:txBody>
          <a:bodyPr>
            <a:normAutofit fontScale="70000" lnSpcReduction="20000"/>
          </a:bodyPr>
          <a:lstStyle/>
          <a:p>
            <a:r>
              <a:rPr lang="en-US" dirty="0"/>
              <a:t>Fully Convolutional Networks (FCN</a:t>
            </a:r>
            <a:r>
              <a:rPr lang="en-US" dirty="0" smtClean="0"/>
              <a:t>) </a:t>
            </a:r>
            <a:r>
              <a:rPr lang="en-US" dirty="0" err="1" smtClean="0"/>
              <a:t>là</a:t>
            </a:r>
            <a:r>
              <a:rPr lang="en-US" dirty="0" smtClean="0"/>
              <a:t> </a:t>
            </a:r>
            <a:r>
              <a:rPr lang="en-US" dirty="0" err="1" smtClean="0"/>
              <a:t>một</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dự</a:t>
            </a:r>
            <a:r>
              <a:rPr lang="en-US" dirty="0" smtClean="0"/>
              <a:t> </a:t>
            </a:r>
            <a:r>
              <a:rPr lang="en-US" dirty="0" err="1" smtClean="0"/>
              <a:t>báo</a:t>
            </a:r>
            <a:r>
              <a:rPr lang="en-US" dirty="0" smtClean="0"/>
              <a:t> </a:t>
            </a:r>
            <a:r>
              <a:rPr lang="en-US" dirty="0" err="1" smtClean="0"/>
              <a:t>nhãn</a:t>
            </a:r>
            <a:r>
              <a:rPr lang="en-US" dirty="0" smtClean="0"/>
              <a:t> </a:t>
            </a:r>
            <a:r>
              <a:rPr lang="en-US" dirty="0" err="1" smtClean="0"/>
              <a:t>từng</a:t>
            </a:r>
            <a:r>
              <a:rPr lang="en-US" dirty="0" smtClean="0"/>
              <a:t> pixel </a:t>
            </a:r>
            <a:r>
              <a:rPr lang="en-US" dirty="0" err="1" smtClean="0"/>
              <a:t>cũng</a:t>
            </a:r>
            <a:r>
              <a:rPr lang="en-US" dirty="0" smtClean="0"/>
              <a:t> </a:t>
            </a:r>
            <a:r>
              <a:rPr lang="en-US" dirty="0" err="1" smtClean="0"/>
              <a:t>như</a:t>
            </a:r>
            <a:r>
              <a:rPr lang="en-US" dirty="0" smtClean="0"/>
              <a:t> UNET</a:t>
            </a:r>
          </a:p>
          <a:p>
            <a:endParaRPr lang="en-US" dirty="0" smtClean="0"/>
          </a:p>
          <a:p>
            <a:r>
              <a:rPr lang="en-US" dirty="0" err="1" smtClean="0"/>
              <a:t>Đặc</a:t>
            </a:r>
            <a:r>
              <a:rPr lang="en-US" dirty="0" smtClean="0"/>
              <a:t> </a:t>
            </a:r>
            <a:r>
              <a:rPr lang="en-US" dirty="0" err="1" smtClean="0"/>
              <a:t>điểm</a:t>
            </a:r>
            <a:r>
              <a:rPr lang="en-US" dirty="0" smtClean="0"/>
              <a:t>:</a:t>
            </a:r>
          </a:p>
          <a:p>
            <a:pPr lvl="1"/>
            <a:r>
              <a:rPr lang="en-US" dirty="0" err="1" smtClean="0"/>
              <a:t>Phần</a:t>
            </a:r>
            <a:r>
              <a:rPr lang="en-US" dirty="0" smtClean="0"/>
              <a:t> </a:t>
            </a:r>
            <a:r>
              <a:rPr lang="en-US" dirty="0" err="1" smtClean="0"/>
              <a:t>đầu</a:t>
            </a:r>
            <a:r>
              <a:rPr lang="en-US" dirty="0" smtClean="0"/>
              <a:t> </a:t>
            </a:r>
            <a:r>
              <a:rPr lang="en-US" dirty="0" err="1" smtClean="0"/>
              <a:t>gồm</a:t>
            </a:r>
            <a:r>
              <a:rPr lang="en-US" dirty="0" smtClean="0"/>
              <a:t> </a:t>
            </a:r>
            <a:r>
              <a:rPr lang="en-US" dirty="0" err="1" smtClean="0"/>
              <a:t>các</a:t>
            </a:r>
            <a:r>
              <a:rPr lang="en-US" dirty="0" smtClean="0"/>
              <a:t> </a:t>
            </a:r>
            <a:r>
              <a:rPr lang="en-US" dirty="0" err="1" smtClean="0"/>
              <a:t>lớp</a:t>
            </a:r>
            <a:r>
              <a:rPr lang="en-US" dirty="0" smtClean="0"/>
              <a:t> CNN </a:t>
            </a:r>
            <a:r>
              <a:rPr lang="en-US" dirty="0" err="1" smtClean="0"/>
              <a:t>và</a:t>
            </a:r>
            <a:r>
              <a:rPr lang="en-US" dirty="0" smtClean="0"/>
              <a:t> pooling </a:t>
            </a:r>
            <a:r>
              <a:rPr lang="en-US" dirty="0" err="1" smtClean="0"/>
              <a:t>để</a:t>
            </a:r>
            <a:r>
              <a:rPr lang="en-US" dirty="0" smtClean="0"/>
              <a:t> </a:t>
            </a:r>
            <a:r>
              <a:rPr lang="en-US" dirty="0" err="1" smtClean="0"/>
              <a:t>nén</a:t>
            </a:r>
            <a:r>
              <a:rPr lang="en-US" dirty="0" smtClean="0"/>
              <a:t> </a:t>
            </a:r>
            <a:r>
              <a:rPr lang="en-US" dirty="0" err="1" smtClean="0"/>
              <a:t>thông</a:t>
            </a:r>
            <a:r>
              <a:rPr lang="en-US" dirty="0" smtClean="0"/>
              <a:t> tin. </a:t>
            </a:r>
            <a:r>
              <a:rPr lang="en-US" dirty="0" err="1" smtClean="0"/>
              <a:t>Nhiều</a:t>
            </a:r>
            <a:r>
              <a:rPr lang="en-US" dirty="0" smtClean="0"/>
              <a:t> </a:t>
            </a:r>
            <a:r>
              <a:rPr lang="en-US" dirty="0" err="1" smtClean="0"/>
              <a:t>mô</a:t>
            </a:r>
            <a:r>
              <a:rPr lang="en-US" dirty="0" smtClean="0"/>
              <a:t> </a:t>
            </a:r>
            <a:r>
              <a:rPr lang="en-US" dirty="0" err="1" smtClean="0"/>
              <a:t>hình</a:t>
            </a:r>
            <a:r>
              <a:rPr lang="en-US" dirty="0" smtClean="0"/>
              <a:t> </a:t>
            </a:r>
            <a:r>
              <a:rPr lang="en-US" dirty="0" err="1" smtClean="0"/>
              <a:t>xương</a:t>
            </a:r>
            <a:r>
              <a:rPr lang="en-US" dirty="0" smtClean="0"/>
              <a:t> </a:t>
            </a:r>
            <a:r>
              <a:rPr lang="en-US" dirty="0" err="1" smtClean="0"/>
              <a:t>sống</a:t>
            </a:r>
            <a:r>
              <a:rPr lang="en-US" dirty="0" smtClean="0"/>
              <a:t> (backbone) </a:t>
            </a:r>
            <a:r>
              <a:rPr lang="en-US" dirty="0" err="1" smtClean="0"/>
              <a:t>có</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như</a:t>
            </a:r>
            <a:r>
              <a:rPr lang="en-US" dirty="0" smtClean="0"/>
              <a:t> </a:t>
            </a:r>
            <a:r>
              <a:rPr lang="en-US" dirty="0" err="1" smtClean="0"/>
              <a:t>AlexNet</a:t>
            </a:r>
            <a:r>
              <a:rPr lang="en-US" dirty="0" smtClean="0"/>
              <a:t>, VGG16, VGG19. </a:t>
            </a:r>
            <a:r>
              <a:rPr lang="en-US" dirty="0" err="1" smtClean="0"/>
              <a:t>Lớp</a:t>
            </a:r>
            <a:r>
              <a:rPr lang="en-US" dirty="0" smtClean="0"/>
              <a:t> CNN 1x1 </a:t>
            </a:r>
            <a:r>
              <a:rPr lang="en-US" dirty="0" err="1" smtClean="0"/>
              <a:t>được</a:t>
            </a:r>
            <a:r>
              <a:rPr lang="en-US" dirty="0" smtClean="0"/>
              <a:t> </a:t>
            </a:r>
            <a:r>
              <a:rPr lang="en-US" dirty="0" err="1" smtClean="0"/>
              <a:t>áp</a:t>
            </a:r>
            <a:r>
              <a:rPr lang="en-US" dirty="0" smtClean="0"/>
              <a:t> </a:t>
            </a:r>
            <a:r>
              <a:rPr lang="en-US" dirty="0" err="1" smtClean="0"/>
              <a:t>dụng</a:t>
            </a:r>
            <a:r>
              <a:rPr lang="en-US" dirty="0" smtClean="0"/>
              <a:t> </a:t>
            </a:r>
            <a:r>
              <a:rPr lang="en-US" dirty="0" err="1" smtClean="0"/>
              <a:t>lên</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backbone, </a:t>
            </a:r>
            <a:r>
              <a:rPr lang="en-US" dirty="0" err="1" smtClean="0"/>
              <a:t>với</a:t>
            </a:r>
            <a:r>
              <a:rPr lang="en-US" dirty="0" smtClean="0"/>
              <a:t> </a:t>
            </a:r>
            <a:r>
              <a:rPr lang="en-US" dirty="0" err="1" smtClean="0"/>
              <a:t>số</a:t>
            </a:r>
            <a:r>
              <a:rPr lang="en-US" dirty="0" smtClean="0"/>
              <a:t> </a:t>
            </a:r>
            <a:r>
              <a:rPr lang="en-US" dirty="0" err="1" smtClean="0"/>
              <a:t>bộ</a:t>
            </a:r>
            <a:r>
              <a:rPr lang="en-US" dirty="0" smtClean="0"/>
              <a:t> </a:t>
            </a:r>
            <a:r>
              <a:rPr lang="en-US" dirty="0" err="1" smtClean="0"/>
              <a:t>lọc</a:t>
            </a:r>
            <a:r>
              <a:rPr lang="en-US" dirty="0" smtClean="0"/>
              <a:t> </a:t>
            </a:r>
            <a:r>
              <a:rPr lang="en-US" dirty="0" err="1" smtClean="0"/>
              <a:t>bằng</a:t>
            </a:r>
            <a:r>
              <a:rPr lang="en-US" dirty="0" smtClean="0"/>
              <a:t> </a:t>
            </a:r>
            <a:r>
              <a:rPr lang="en-US" dirty="0" err="1" smtClean="0"/>
              <a:t>số</a:t>
            </a:r>
            <a:r>
              <a:rPr lang="en-US" dirty="0" smtClean="0"/>
              <a:t> </a:t>
            </a:r>
            <a:r>
              <a:rPr lang="en-US" dirty="0" err="1" smtClean="0"/>
              <a:t>nhãn</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Mục</a:t>
            </a:r>
            <a:r>
              <a:rPr lang="en-US" dirty="0" smtClean="0"/>
              <a:t> </a:t>
            </a:r>
            <a:r>
              <a:rPr lang="en-US" dirty="0" err="1" smtClean="0"/>
              <a:t>đích</a:t>
            </a:r>
            <a:r>
              <a:rPr lang="en-US" dirty="0" smtClean="0"/>
              <a:t> </a:t>
            </a:r>
            <a:r>
              <a:rPr lang="en-US" dirty="0" err="1" smtClean="0"/>
              <a:t>là</a:t>
            </a:r>
            <a:r>
              <a:rPr lang="en-US" dirty="0" smtClean="0"/>
              <a:t> </a:t>
            </a:r>
            <a:r>
              <a:rPr lang="en-US" dirty="0" err="1" smtClean="0"/>
              <a:t>đưa</a:t>
            </a:r>
            <a:r>
              <a:rPr lang="en-US" dirty="0" smtClean="0"/>
              <a:t> </a:t>
            </a:r>
            <a:r>
              <a:rPr lang="en-US" dirty="0" err="1" smtClean="0"/>
              <a:t>số</a:t>
            </a:r>
            <a:r>
              <a:rPr lang="en-US" dirty="0" smtClean="0"/>
              <a:t> </a:t>
            </a:r>
            <a:r>
              <a:rPr lang="en-US" dirty="0" err="1" smtClean="0"/>
              <a:t>kênh</a:t>
            </a:r>
            <a:r>
              <a:rPr lang="en-US" dirty="0" smtClean="0"/>
              <a:t> </a:t>
            </a:r>
            <a:r>
              <a:rPr lang="en-US" dirty="0" err="1" smtClean="0"/>
              <a:t>của</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về</a:t>
            </a:r>
            <a:r>
              <a:rPr lang="en-US" dirty="0" smtClean="0"/>
              <a:t> </a:t>
            </a:r>
            <a:r>
              <a:rPr lang="en-US" dirty="0" err="1" smtClean="0"/>
              <a:t>bằng</a:t>
            </a:r>
            <a:r>
              <a:rPr lang="en-US" dirty="0" smtClean="0"/>
              <a:t> </a:t>
            </a:r>
            <a:r>
              <a:rPr lang="en-US" dirty="0" err="1" smtClean="0"/>
              <a:t>với</a:t>
            </a:r>
            <a:r>
              <a:rPr lang="en-US" dirty="0" smtClean="0"/>
              <a:t> </a:t>
            </a:r>
            <a:r>
              <a:rPr lang="en-US" dirty="0" err="1" smtClean="0"/>
              <a:t>số</a:t>
            </a:r>
            <a:r>
              <a:rPr lang="en-US" dirty="0" smtClean="0"/>
              <a:t> </a:t>
            </a:r>
            <a:r>
              <a:rPr lang="en-US" dirty="0" err="1" smtClean="0"/>
              <a:t>nhãn</a:t>
            </a:r>
            <a:r>
              <a:rPr lang="en-US" dirty="0" smtClean="0"/>
              <a:t> </a:t>
            </a:r>
            <a:r>
              <a:rPr lang="en-US" dirty="0" err="1" smtClean="0"/>
              <a:t>để</a:t>
            </a:r>
            <a:r>
              <a:rPr lang="en-US" dirty="0" smtClean="0"/>
              <a:t> </a:t>
            </a:r>
            <a:r>
              <a:rPr lang="en-US" dirty="0" err="1" smtClean="0"/>
              <a:t>trả</a:t>
            </a:r>
            <a:r>
              <a:rPr lang="en-US" dirty="0" smtClean="0"/>
              <a:t> </a:t>
            </a:r>
            <a:r>
              <a:rPr lang="en-US" dirty="0" err="1" smtClean="0"/>
              <a:t>ra</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từng</a:t>
            </a:r>
            <a:r>
              <a:rPr lang="en-US" dirty="0" smtClean="0"/>
              <a:t> </a:t>
            </a:r>
            <a:r>
              <a:rPr lang="en-US" dirty="0" err="1" smtClean="0"/>
              <a:t>nhãn</a:t>
            </a:r>
            <a:r>
              <a:rPr lang="en-US" dirty="0" smtClean="0"/>
              <a:t> ở </a:t>
            </a:r>
            <a:r>
              <a:rPr lang="en-US" dirty="0" err="1" smtClean="0"/>
              <a:t>mỗi</a:t>
            </a:r>
            <a:r>
              <a:rPr lang="en-US" dirty="0" smtClean="0"/>
              <a:t> pixel.</a:t>
            </a:r>
          </a:p>
          <a:p>
            <a:pPr lvl="1"/>
            <a:r>
              <a:rPr lang="en-US" dirty="0" err="1" smtClean="0"/>
              <a:t>Phần</a:t>
            </a:r>
            <a:r>
              <a:rPr lang="en-US" dirty="0" smtClean="0"/>
              <a:t> </a:t>
            </a:r>
            <a:r>
              <a:rPr lang="en-US" dirty="0" err="1" smtClean="0"/>
              <a:t>upsampling</a:t>
            </a:r>
            <a:r>
              <a:rPr lang="en-US" dirty="0" smtClean="0"/>
              <a:t> </a:t>
            </a:r>
            <a:r>
              <a:rPr lang="en-US" dirty="0" err="1" smtClean="0"/>
              <a:t>gồm</a:t>
            </a:r>
            <a:r>
              <a:rPr lang="en-US" dirty="0" smtClean="0"/>
              <a:t> </a:t>
            </a:r>
            <a:r>
              <a:rPr lang="en-US" dirty="0" err="1" smtClean="0"/>
              <a:t>một</a:t>
            </a:r>
            <a:r>
              <a:rPr lang="en-US" dirty="0" smtClean="0"/>
              <a:t> </a:t>
            </a: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chuyển</a:t>
            </a:r>
            <a:r>
              <a:rPr lang="en-US" dirty="0" smtClean="0"/>
              <a:t> </a:t>
            </a:r>
            <a:r>
              <a:rPr lang="en-US" dirty="0" err="1" smtClean="0"/>
              <a:t>vị</a:t>
            </a:r>
            <a:r>
              <a:rPr lang="en-US" dirty="0" smtClean="0"/>
              <a:t> bilinear </a:t>
            </a:r>
            <a:r>
              <a:rPr lang="en-US" dirty="0" err="1" smtClean="0"/>
              <a:t>để</a:t>
            </a:r>
            <a:r>
              <a:rPr lang="en-US" dirty="0" smtClean="0"/>
              <a:t> </a:t>
            </a:r>
            <a:r>
              <a:rPr lang="en-US" dirty="0" err="1" smtClean="0"/>
              <a:t>đưa</a:t>
            </a:r>
            <a:r>
              <a:rPr lang="en-US" dirty="0" smtClean="0"/>
              <a:t> </a:t>
            </a:r>
            <a:r>
              <a:rPr lang="en-US" dirty="0" err="1" smtClean="0"/>
              <a:t>về</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vào</a:t>
            </a:r>
            <a:r>
              <a:rPr lang="en-US" dirty="0" smtClean="0"/>
              <a:t>.</a:t>
            </a:r>
          </a:p>
          <a:p>
            <a:pPr lvl="1"/>
            <a:endParaRPr lang="en-US" dirty="0"/>
          </a:p>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hàm</a:t>
            </a:r>
            <a:r>
              <a:rPr lang="en-US" dirty="0" smtClean="0"/>
              <a:t> cross entropy</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8" name="Picture 2" descr="Image Segmentation - Artificial Inte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0830" y="2742026"/>
            <a:ext cx="3630047" cy="21047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7498166" y="1079442"/>
            <a:ext cx="1173804" cy="3175289"/>
          </a:xfrm>
          <a:prstGeom prst="rect">
            <a:avLst/>
          </a:prstGeom>
        </p:spPr>
      </p:pic>
    </p:spTree>
    <p:extLst>
      <p:ext uri="{BB962C8B-B14F-4D97-AF65-F5344CB8AC3E}">
        <p14:creationId xmlns:p14="http://schemas.microsoft.com/office/powerpoint/2010/main" val="499356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4</a:t>
            </a:r>
            <a:r>
              <a:rPr lang="vi-VN"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9171503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dự</a:t>
            </a:r>
            <a:r>
              <a:rPr lang="en-US" dirty="0" smtClean="0"/>
              <a:t> </a:t>
            </a:r>
            <a:r>
              <a:rPr lang="en-US" dirty="0" err="1" smtClean="0"/>
              <a:t>đoán</a:t>
            </a:r>
            <a:r>
              <a:rPr lang="en-US" dirty="0" smtClean="0"/>
              <a:t>(confusion matrix)</a:t>
            </a:r>
            <a:endParaRPr lang="en-US" dirty="0"/>
          </a:p>
        </p:txBody>
      </p:sp>
      <p:sp>
        <p:nvSpPr>
          <p:cNvPr id="7" name="Text Placeholder 6"/>
          <p:cNvSpPr>
            <a:spLocks noGrp="1"/>
          </p:cNvSpPr>
          <p:nvPr>
            <p:ph type="body" idx="1"/>
          </p:nvPr>
        </p:nvSpPr>
        <p:spPr/>
        <p:txBody>
          <a:bodyPr>
            <a:normAutofit lnSpcReduction="10000"/>
          </a:bodyPr>
          <a:lstStyle/>
          <a:p>
            <a:r>
              <a:rPr lang="en-US" dirty="0" err="1" smtClean="0"/>
              <a:t>Các</a:t>
            </a:r>
            <a:r>
              <a:rPr lang="en-US" dirty="0" smtClean="0"/>
              <a:t> </a:t>
            </a:r>
            <a:r>
              <a:rPr lang="en-US" dirty="0" err="1" smtClean="0"/>
              <a:t>trường</a:t>
            </a:r>
            <a:r>
              <a:rPr lang="en-US" dirty="0" smtClean="0"/>
              <a:t> </a:t>
            </a:r>
            <a:r>
              <a:rPr lang="en-US" dirty="0" err="1" smtClean="0"/>
              <a:t>hợp</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err="1" smtClean="0"/>
              <a:t>Ví</a:t>
            </a:r>
            <a:r>
              <a:rPr lang="en-US" dirty="0" smtClean="0"/>
              <a:t> </a:t>
            </a:r>
            <a:r>
              <a:rPr lang="en-US" dirty="0" err="1" smtClean="0"/>
              <a:t>dụ</a:t>
            </a:r>
            <a:endParaRPr lang="en-US" dirty="0" smtClean="0"/>
          </a:p>
          <a:p>
            <a:pPr lvl="1"/>
            <a:r>
              <a:rPr lang="en-US" dirty="0" smtClean="0"/>
              <a:t>TP=1</a:t>
            </a:r>
          </a:p>
          <a:p>
            <a:pPr lvl="1"/>
            <a:r>
              <a:rPr lang="en-US" dirty="0" smtClean="0"/>
              <a:t>TN=12</a:t>
            </a:r>
          </a:p>
          <a:p>
            <a:pPr lvl="1"/>
            <a:r>
              <a:rPr lang="en-US" dirty="0" smtClean="0"/>
              <a:t>FP=2</a:t>
            </a:r>
          </a:p>
          <a:p>
            <a:pPr lvl="1"/>
            <a:r>
              <a:rPr lang="en-US" dirty="0" smtClean="0"/>
              <a:t>FN=1</a:t>
            </a:r>
          </a:p>
          <a:p>
            <a:pPr marL="584200" lvl="1" indent="0">
              <a:buNone/>
            </a:pPr>
            <a:endParaRPr lang="en-US" dirty="0"/>
          </a:p>
          <a:p>
            <a:pPr lvl="1"/>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aphicFrame>
        <p:nvGraphicFramePr>
          <p:cNvPr id="8" name="Table 7"/>
          <p:cNvGraphicFramePr>
            <a:graphicFrameLocks noGrp="1"/>
          </p:cNvGraphicFramePr>
          <p:nvPr>
            <p:extLst>
              <p:ext uri="{D42A27DB-BD31-4B8C-83A1-F6EECF244321}">
                <p14:modId xmlns:p14="http://schemas.microsoft.com/office/powerpoint/2010/main" val="109435725"/>
              </p:ext>
            </p:extLst>
          </p:nvPr>
        </p:nvGraphicFramePr>
        <p:xfrm>
          <a:off x="1260549" y="1134147"/>
          <a:ext cx="4381493" cy="1854200"/>
        </p:xfrm>
        <a:graphic>
          <a:graphicData uri="http://schemas.openxmlformats.org/drawingml/2006/table">
            <a:tbl>
              <a:tblPr firstRow="1" bandRow="1">
                <a:tableStyleId>{5C22544A-7EE6-4342-B048-85BDC9FD1C3A}</a:tableStyleId>
              </a:tblPr>
              <a:tblGrid>
                <a:gridCol w="2922344">
                  <a:extLst>
                    <a:ext uri="{9D8B030D-6E8A-4147-A177-3AD203B41FA5}">
                      <a16:colId xmlns:a16="http://schemas.microsoft.com/office/drawing/2014/main" val="1259402129"/>
                    </a:ext>
                  </a:extLst>
                </a:gridCol>
                <a:gridCol w="817124">
                  <a:extLst>
                    <a:ext uri="{9D8B030D-6E8A-4147-A177-3AD203B41FA5}">
                      <a16:colId xmlns:a16="http://schemas.microsoft.com/office/drawing/2014/main" val="3761597338"/>
                    </a:ext>
                  </a:extLst>
                </a:gridCol>
                <a:gridCol w="642025">
                  <a:extLst>
                    <a:ext uri="{9D8B030D-6E8A-4147-A177-3AD203B41FA5}">
                      <a16:colId xmlns:a16="http://schemas.microsoft.com/office/drawing/2014/main" val="2751060453"/>
                    </a:ext>
                  </a:extLst>
                </a:gridCol>
              </a:tblGrid>
              <a:tr h="370840">
                <a:tc>
                  <a:txBody>
                    <a:bodyPr/>
                    <a:lstStyle/>
                    <a:p>
                      <a:endParaRPr lang="en-US" dirty="0"/>
                    </a:p>
                  </a:txBody>
                  <a:tcPr/>
                </a:tc>
                <a:tc>
                  <a:txBody>
                    <a:bodyPr/>
                    <a:lstStyle/>
                    <a:p>
                      <a:r>
                        <a:rPr lang="en-US" dirty="0" err="1" smtClean="0"/>
                        <a:t>dd</a:t>
                      </a:r>
                      <a:endParaRPr lang="en-US" dirty="0"/>
                    </a:p>
                  </a:txBody>
                  <a:tcPr/>
                </a:tc>
                <a:tc>
                  <a:txBody>
                    <a:bodyPr/>
                    <a:lstStyle/>
                    <a:p>
                      <a:r>
                        <a:rPr lang="en-US" dirty="0" err="1" smtClean="0"/>
                        <a:t>gt</a:t>
                      </a:r>
                      <a:endParaRPr lang="en-US" dirty="0"/>
                    </a:p>
                  </a:txBody>
                  <a:tcPr/>
                </a:tc>
                <a:extLst>
                  <a:ext uri="{0D108BD9-81ED-4DB2-BD59-A6C34878D82A}">
                    <a16:rowId xmlns:a16="http://schemas.microsoft.com/office/drawing/2014/main" val="3563358243"/>
                  </a:ext>
                </a:extLst>
              </a:tr>
              <a:tr h="370840">
                <a:tc>
                  <a:txBody>
                    <a:bodyPr/>
                    <a:lstStyle/>
                    <a:p>
                      <a:r>
                        <a:rPr lang="en-US" dirty="0" smtClean="0"/>
                        <a:t>Sai </a:t>
                      </a:r>
                      <a:r>
                        <a:rPr lang="en-US" dirty="0" err="1" smtClean="0"/>
                        <a:t>âm</a:t>
                      </a:r>
                      <a:r>
                        <a:rPr lang="en-US" dirty="0" smtClean="0"/>
                        <a:t> (false negative, FN) </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569615110"/>
                  </a:ext>
                </a:extLst>
              </a:tr>
              <a:tr h="370840">
                <a:tc>
                  <a:txBody>
                    <a:bodyPr/>
                    <a:lstStyle/>
                    <a:p>
                      <a:r>
                        <a:rPr lang="en-US" dirty="0" smtClean="0"/>
                        <a:t>Sai </a:t>
                      </a:r>
                      <a:r>
                        <a:rPr lang="en-US" dirty="0" err="1" smtClean="0"/>
                        <a:t>dương</a:t>
                      </a:r>
                      <a:r>
                        <a:rPr lang="en-US" dirty="0" smtClean="0"/>
                        <a:t> (false positive, FP)</a:t>
                      </a:r>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729143058"/>
                  </a:ext>
                </a:extLst>
              </a:tr>
              <a:tr h="370840">
                <a:tc>
                  <a:txBody>
                    <a:bodyPr/>
                    <a:lstStyle/>
                    <a:p>
                      <a:r>
                        <a:rPr lang="en-US" dirty="0" err="1" smtClean="0"/>
                        <a:t>Đúng</a:t>
                      </a:r>
                      <a:r>
                        <a:rPr lang="en-US" dirty="0" smtClean="0"/>
                        <a:t> </a:t>
                      </a:r>
                      <a:r>
                        <a:rPr lang="en-US" dirty="0" err="1" smtClean="0"/>
                        <a:t>âm</a:t>
                      </a:r>
                      <a:r>
                        <a:rPr lang="en-US" dirty="0" smtClean="0"/>
                        <a:t> (true negative, TN) </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833934158"/>
                  </a:ext>
                </a:extLst>
              </a:tr>
              <a:tr h="370840">
                <a:tc>
                  <a:txBody>
                    <a:bodyPr/>
                    <a:lstStyle/>
                    <a:p>
                      <a:r>
                        <a:rPr lang="en-US" dirty="0" err="1" smtClean="0"/>
                        <a:t>Đúng</a:t>
                      </a:r>
                      <a:r>
                        <a:rPr lang="en-US" dirty="0" smtClean="0"/>
                        <a:t> </a:t>
                      </a:r>
                      <a:r>
                        <a:rPr lang="en-US" dirty="0" err="1" smtClean="0"/>
                        <a:t>dương</a:t>
                      </a:r>
                      <a:r>
                        <a:rPr lang="en-US" dirty="0" smtClean="0"/>
                        <a:t> (true positive, TP)</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249679577"/>
                  </a:ext>
                </a:extLst>
              </a:tr>
            </a:tbl>
          </a:graphicData>
        </a:graphic>
      </p:graphicFrame>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4121" y="3151250"/>
            <a:ext cx="4635402" cy="1330303"/>
          </a:xfrm>
          <a:prstGeom prst="rect">
            <a:avLst/>
          </a:prstGeom>
        </p:spPr>
      </p:pic>
      <p:sp>
        <p:nvSpPr>
          <p:cNvPr id="10" name="TextBox 9"/>
          <p:cNvSpPr txBox="1"/>
          <p:nvPr/>
        </p:nvSpPr>
        <p:spPr>
          <a:xfrm>
            <a:off x="4014121" y="4436142"/>
            <a:ext cx="1438214" cy="307777"/>
          </a:xfrm>
          <a:prstGeom prst="rect">
            <a:avLst/>
          </a:prstGeom>
          <a:noFill/>
        </p:spPr>
        <p:txBody>
          <a:bodyPr wrap="none" rtlCol="0">
            <a:spAutoFit/>
          </a:bodyPr>
          <a:lstStyle/>
          <a:p>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a:p>
        </p:txBody>
      </p:sp>
      <p:sp>
        <p:nvSpPr>
          <p:cNvPr id="11" name="TextBox 10"/>
          <p:cNvSpPr txBox="1"/>
          <p:nvPr/>
        </p:nvSpPr>
        <p:spPr>
          <a:xfrm>
            <a:off x="6025488" y="4436141"/>
            <a:ext cx="612668" cy="307777"/>
          </a:xfrm>
          <a:prstGeom prst="rect">
            <a:avLst/>
          </a:prstGeom>
          <a:noFill/>
        </p:spPr>
        <p:txBody>
          <a:bodyPr wrap="none" rtlCol="0">
            <a:spAutoFit/>
          </a:bodyPr>
          <a:lstStyle/>
          <a:p>
            <a:r>
              <a:rPr lang="en-US" dirty="0" err="1" smtClean="0"/>
              <a:t>Nhãn</a:t>
            </a:r>
            <a:endParaRPr lang="en-US" dirty="0"/>
          </a:p>
        </p:txBody>
      </p:sp>
    </p:spTree>
    <p:extLst>
      <p:ext uri="{BB962C8B-B14F-4D97-AF65-F5344CB8AC3E}">
        <p14:creationId xmlns:p14="http://schemas.microsoft.com/office/powerpoint/2010/main" val="185823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err="1" smtClean="0"/>
              <a:t>Các</a:t>
            </a:r>
            <a:r>
              <a:rPr lang="en-US" sz="2400" dirty="0" smtClean="0"/>
              <a:t> </a:t>
            </a:r>
            <a:r>
              <a:rPr lang="en-US" sz="2400" dirty="0" err="1" smtClean="0"/>
              <a:t>đánh</a:t>
            </a:r>
            <a:r>
              <a:rPr lang="en-US" sz="2400" dirty="0" smtClean="0"/>
              <a:t> </a:t>
            </a:r>
            <a:r>
              <a:rPr lang="en-US" sz="2400" dirty="0" err="1" smtClean="0"/>
              <a:t>giá</a:t>
            </a:r>
            <a:r>
              <a:rPr lang="en-US" sz="2400" dirty="0" smtClean="0"/>
              <a:t> </a:t>
            </a:r>
            <a:r>
              <a:rPr lang="en-US" sz="2400" dirty="0" err="1" smtClean="0"/>
              <a:t>phổ</a:t>
            </a:r>
            <a:r>
              <a:rPr lang="en-US" sz="2400" dirty="0" smtClean="0"/>
              <a:t> </a:t>
            </a:r>
            <a:r>
              <a:rPr lang="en-US" sz="2400" dirty="0" err="1" smtClean="0"/>
              <a:t>biến</a:t>
            </a:r>
            <a:endParaRPr lang="en-US" sz="2400"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161554" cy="3967800"/>
              </a:xfrm>
            </p:spPr>
            <p:txBody>
              <a:bodyPr/>
              <a:lstStyle/>
              <a:p>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(accuracy):</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𝑎𝑐𝑐</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𝑇𝑁</m:t>
                          </m:r>
                        </m:num>
                        <m:den>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𝐹𝑁</m:t>
                          </m:r>
                        </m:den>
                      </m:f>
                    </m:oMath>
                  </m:oMathPara>
                </a14:m>
                <a:endParaRPr lang="en-US" dirty="0"/>
              </a:p>
              <a:p>
                <a:pPr marL="114300" indent="0">
                  <a:buNone/>
                </a:pPr>
                <a:endParaRPr lang="en-US" dirty="0"/>
              </a:p>
              <a:p>
                <a:pPr marL="114300" indent="0">
                  <a:buNone/>
                </a:pPr>
                <a:r>
                  <a:rPr lang="en-US" dirty="0" err="1" smtClean="0"/>
                  <a:t>Độ</a:t>
                </a:r>
                <a:r>
                  <a:rPr lang="en-US" dirty="0" smtClean="0"/>
                  <a:t> </a:t>
                </a:r>
                <a:r>
                  <a:rPr lang="en-US" dirty="0" err="1"/>
                  <a:t>chính</a:t>
                </a:r>
                <a:r>
                  <a:rPr lang="en-US" dirty="0"/>
                  <a:t> </a:t>
                </a:r>
                <a:r>
                  <a:rPr lang="en-US" dirty="0" err="1"/>
                  <a:t>xác</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một</a:t>
                </a:r>
                <a:r>
                  <a:rPr lang="en-US" dirty="0"/>
                  <a:t> </a:t>
                </a:r>
                <a:r>
                  <a:rPr lang="en-US" dirty="0" err="1"/>
                  <a:t>chỉ</a:t>
                </a:r>
                <a:r>
                  <a:rPr lang="en-US" dirty="0"/>
                  <a:t> </a:t>
                </a:r>
                <a:r>
                  <a:rPr lang="en-US" dirty="0" err="1"/>
                  <a:t>tiêu</a:t>
                </a:r>
                <a:r>
                  <a:rPr lang="en-US" dirty="0"/>
                  <a:t> </a:t>
                </a:r>
                <a:r>
                  <a:rPr lang="en-US" dirty="0" err="1"/>
                  <a:t>tốt</a:t>
                </a:r>
                <a:r>
                  <a:rPr lang="en-US" dirty="0"/>
                  <a:t> </a:t>
                </a:r>
                <a:r>
                  <a:rPr lang="en-US" dirty="0" err="1"/>
                  <a:t>để</a:t>
                </a:r>
                <a:r>
                  <a:rPr lang="en-US" dirty="0"/>
                  <a:t> </a:t>
                </a:r>
                <a:r>
                  <a:rPr lang="en-US" dirty="0" err="1"/>
                  <a:t>đánh</a:t>
                </a:r>
                <a:r>
                  <a:rPr lang="en-US" dirty="0"/>
                  <a:t> </a:t>
                </a:r>
                <a:r>
                  <a:rPr lang="en-US" dirty="0" err="1"/>
                  <a:t>giá</a:t>
                </a:r>
                <a:r>
                  <a:rPr lang="en-US" dirty="0"/>
                  <a:t> do </a:t>
                </a:r>
                <a:r>
                  <a:rPr lang="en-US" dirty="0" err="1"/>
                  <a:t>lượng</a:t>
                </a:r>
                <a:r>
                  <a:rPr lang="en-US" dirty="0"/>
                  <a:t> pixel </a:t>
                </a:r>
                <a:r>
                  <a:rPr lang="en-US" dirty="0" err="1"/>
                  <a:t>của</a:t>
                </a:r>
                <a:r>
                  <a:rPr lang="en-US" dirty="0"/>
                  <a:t> </a:t>
                </a:r>
                <a:r>
                  <a:rPr lang="en-US" dirty="0" err="1"/>
                  <a:t>lớp</a:t>
                </a:r>
                <a:r>
                  <a:rPr lang="en-US" dirty="0"/>
                  <a:t> </a:t>
                </a:r>
                <a:r>
                  <a:rPr lang="en-US" dirty="0" err="1"/>
                  <a:t>nền</a:t>
                </a:r>
                <a:r>
                  <a:rPr lang="en-US" dirty="0"/>
                  <a:t> </a:t>
                </a:r>
                <a:r>
                  <a:rPr lang="en-US" dirty="0" err="1"/>
                  <a:t>thường</a:t>
                </a:r>
                <a:r>
                  <a:rPr lang="en-US" dirty="0"/>
                  <a:t> </a:t>
                </a:r>
                <a:r>
                  <a:rPr lang="en-US" dirty="0" err="1">
                    <a:solidFill>
                      <a:srgbClr val="FF0000"/>
                    </a:solidFill>
                  </a:rPr>
                  <a:t>rất</a:t>
                </a:r>
                <a:r>
                  <a:rPr lang="en-US" dirty="0">
                    <a:solidFill>
                      <a:srgbClr val="FF0000"/>
                    </a:solidFill>
                  </a:rPr>
                  <a:t> </a:t>
                </a:r>
                <a:r>
                  <a:rPr lang="en-US" dirty="0" err="1">
                    <a:solidFill>
                      <a:srgbClr val="FF0000"/>
                    </a:solidFill>
                  </a:rPr>
                  <a:t>lớn</a:t>
                </a:r>
                <a:r>
                  <a:rPr lang="en-US" dirty="0">
                    <a:solidFill>
                      <a:srgbClr val="FF0000"/>
                    </a:solidFill>
                  </a:rPr>
                  <a:t> </a:t>
                </a:r>
                <a:r>
                  <a:rPr lang="en-US" dirty="0"/>
                  <a:t>so </a:t>
                </a:r>
                <a:r>
                  <a:rPr lang="en-US" dirty="0" err="1"/>
                  <a:t>với</a:t>
                </a:r>
                <a:r>
                  <a:rPr lang="en-US" dirty="0"/>
                  <a:t> </a:t>
                </a:r>
                <a:r>
                  <a:rPr lang="en-US" dirty="0" err="1"/>
                  <a:t>lớp</a:t>
                </a:r>
                <a:r>
                  <a:rPr lang="en-US" dirty="0"/>
                  <a:t> </a:t>
                </a:r>
                <a:r>
                  <a:rPr lang="en-US" dirty="0" err="1"/>
                  <a:t>vật</a:t>
                </a:r>
                <a:r>
                  <a:rPr lang="en-US" dirty="0"/>
                  <a:t> </a:t>
                </a:r>
                <a:r>
                  <a:rPr lang="en-US" dirty="0" err="1"/>
                  <a:t>thể</a:t>
                </a:r>
                <a:r>
                  <a:rPr lang="en-US" dirty="0"/>
                  <a:t>. </a:t>
                </a:r>
                <a:r>
                  <a:rPr lang="en-US" dirty="0" err="1"/>
                  <a:t>Dẫn</a:t>
                </a:r>
                <a:r>
                  <a:rPr lang="en-US" dirty="0"/>
                  <a:t> </a:t>
                </a:r>
                <a:r>
                  <a:rPr lang="en-US" dirty="0" err="1"/>
                  <a:t>đến</a:t>
                </a:r>
                <a:r>
                  <a:rPr lang="en-US" dirty="0"/>
                  <a:t> </a:t>
                </a:r>
                <a:r>
                  <a:rPr lang="en-US" dirty="0" err="1"/>
                  <a:t>giá</a:t>
                </a:r>
                <a:r>
                  <a:rPr lang="en-US" dirty="0"/>
                  <a:t> </a:t>
                </a:r>
                <a:r>
                  <a:rPr lang="en-US" dirty="0" err="1"/>
                  <a:t>trị</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smtClean="0"/>
                  <a:t>.</a:t>
                </a:r>
              </a:p>
              <a:p>
                <a:pPr marL="114300" indent="0">
                  <a:buNone/>
                </a:pPr>
                <a:endParaRPr lang="en-US" dirty="0"/>
              </a:p>
              <a:p>
                <a:r>
                  <a:rPr lang="en-US" dirty="0" err="1"/>
                  <a:t>Gía</a:t>
                </a:r>
                <a:r>
                  <a:rPr lang="en-US" dirty="0"/>
                  <a:t> </a:t>
                </a:r>
                <a:r>
                  <a:rPr lang="en-US" dirty="0" err="1"/>
                  <a:t>trị</a:t>
                </a:r>
                <a:r>
                  <a:rPr lang="en-US" dirty="0"/>
                  <a:t> </a:t>
                </a:r>
                <a:r>
                  <a:rPr lang="en-US" dirty="0" err="1"/>
                  <a:t>dự</a:t>
                </a:r>
                <a:r>
                  <a:rPr lang="en-US" dirty="0"/>
                  <a:t> </a:t>
                </a:r>
                <a:r>
                  <a:rPr lang="en-US" dirty="0" err="1"/>
                  <a:t>đoán</a:t>
                </a:r>
                <a:r>
                  <a:rPr lang="en-US" dirty="0"/>
                  <a:t> </a:t>
                </a:r>
                <a:r>
                  <a:rPr lang="en-US" dirty="0" err="1"/>
                  <a:t>dương</a:t>
                </a:r>
                <a:r>
                  <a:rPr lang="en-US" dirty="0"/>
                  <a:t> (precision, positive predictive value)</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𝑃𝑃𝑉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smtClean="0"/>
              </a:p>
              <a:p>
                <a:pPr marL="114300" indent="0">
                  <a:buNone/>
                </a:pPr>
                <a:r>
                  <a:rPr lang="en-US" dirty="0" err="1" smtClean="0"/>
                  <a:t>Quan</a:t>
                </a:r>
                <a:r>
                  <a:rPr lang="en-US" dirty="0" smtClean="0"/>
                  <a:t> </a:t>
                </a:r>
                <a:r>
                  <a:rPr lang="en-US" dirty="0" err="1" smtClean="0"/>
                  <a:t>trọng</a:t>
                </a:r>
                <a:r>
                  <a:rPr lang="en-US" dirty="0" smtClean="0"/>
                  <a:t> </a:t>
                </a:r>
                <a:r>
                  <a:rPr lang="en-US" dirty="0" err="1" smtClean="0"/>
                  <a:t>khi</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vật</a:t>
                </a:r>
                <a:r>
                  <a:rPr lang="en-US" dirty="0" smtClean="0"/>
                  <a:t> </a:t>
                </a:r>
                <a:r>
                  <a:rPr lang="en-US" dirty="0" err="1" smtClean="0"/>
                  <a:t>thể</a:t>
                </a:r>
                <a:r>
                  <a:rPr lang="en-US" dirty="0" smtClean="0"/>
                  <a:t> so </a:t>
                </a:r>
                <a:r>
                  <a:rPr lang="en-US" dirty="0" err="1" smtClean="0"/>
                  <a:t>với</a:t>
                </a:r>
                <a:r>
                  <a:rPr lang="en-US" dirty="0" smtClean="0"/>
                  <a:t> </a:t>
                </a:r>
                <a:r>
                  <a:rPr lang="en-US" dirty="0" err="1" smtClean="0"/>
                  <a:t>nền</a:t>
                </a:r>
                <a:endParaRPr lang="en-US" dirty="0" smtClean="0"/>
              </a:p>
              <a:p>
                <a:pPr marL="114300" indent="0">
                  <a:buNone/>
                </a:pPr>
                <a:endParaRPr lang="en-US" dirty="0"/>
              </a:p>
              <a:p>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161554"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734033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Giao</a:t>
            </a:r>
            <a:r>
              <a:rPr lang="en-US" dirty="0" smtClean="0"/>
              <a:t> </a:t>
            </a:r>
            <a:r>
              <a:rPr lang="en-US" dirty="0" err="1" smtClean="0"/>
              <a:t>trên</a:t>
            </a:r>
            <a:r>
              <a:rPr lang="en-US" dirty="0" smtClean="0"/>
              <a:t> </a:t>
            </a:r>
            <a:r>
              <a:rPr lang="en-US" dirty="0" err="1" smtClean="0"/>
              <a:t>hợp</a:t>
            </a:r>
            <a:r>
              <a:rPr lang="en-US" dirty="0" smtClean="0"/>
              <a:t> (Intersection over Union)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5" y="676656"/>
                <a:ext cx="5574339" cy="3967800"/>
              </a:xfrm>
            </p:spPr>
            <p:txBody>
              <a:bodyPr/>
              <a:lstStyle/>
              <a:p>
                <a:r>
                  <a:rPr lang="en-US" dirty="0" smtClean="0"/>
                  <a:t>Cách </a:t>
                </a:r>
                <a:r>
                  <a:rPr lang="en-US" dirty="0" err="1" smtClean="0"/>
                  <a:t>tính</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𝐼𝑜𝑈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𝑔𝑖𝑎𝑜</m:t>
                          </m:r>
                          <m:r>
                            <a:rPr lang="en-US" b="0" i="1" smtClean="0">
                              <a:latin typeface="Cambria Math" panose="02040503050406030204" pitchFamily="18" charset="0"/>
                            </a:rPr>
                            <m:t> </m:t>
                          </m:r>
                          <m:r>
                            <a:rPr lang="en-US" b="0" i="1" smtClean="0">
                              <a:latin typeface="Cambria Math" panose="02040503050406030204" pitchFamily="18" charset="0"/>
                            </a:rPr>
                            <m:t>𝑔𝑖</m:t>
                          </m:r>
                          <m:r>
                            <a:rPr lang="en-US" b="0" i="1" smtClean="0">
                              <a:latin typeface="Cambria Math" panose="02040503050406030204" pitchFamily="18" charset="0"/>
                            </a:rPr>
                            <m:t>ữ</m:t>
                          </m:r>
                          <m:r>
                            <a:rPr lang="en-US" b="0" i="1" smtClean="0">
                              <a:latin typeface="Cambria Math" panose="02040503050406030204" pitchFamily="18" charset="0"/>
                            </a:rPr>
                            <m:t>𝑎</m:t>
                          </m:r>
                          <m:r>
                            <a:rPr lang="en-US" b="0" i="1" smtClean="0">
                              <a:latin typeface="Cambria Math" panose="02040503050406030204" pitchFamily="18" charset="0"/>
                            </a:rPr>
                            <m:t>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ự đ</m:t>
                          </m:r>
                          <m:r>
                            <a:rPr lang="en-US" b="0" i="1" smtClean="0">
                              <a:latin typeface="Cambria Math" panose="02040503050406030204" pitchFamily="18" charset="0"/>
                            </a:rPr>
                            <m:t>𝑜</m:t>
                          </m:r>
                          <m:r>
                            <a:rPr lang="en-US" b="0" i="1" smtClean="0">
                              <a:latin typeface="Cambria Math" panose="02040503050406030204" pitchFamily="18" charset="0"/>
                            </a:rPr>
                            <m:t>á</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num>
                        <m:den>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ợ</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ạ</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ừ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ự đ</m:t>
                          </m:r>
                          <m:r>
                            <a:rPr lang="en-US" b="0" i="1" smtClean="0">
                              <a:latin typeface="Cambria Math" panose="02040503050406030204" pitchFamily="18" charset="0"/>
                            </a:rPr>
                            <m:t>𝑜</m:t>
                          </m:r>
                          <m:r>
                            <a:rPr lang="en-US" b="0" i="1" smtClean="0">
                              <a:latin typeface="Cambria Math" panose="02040503050406030204" pitchFamily="18" charset="0"/>
                            </a:rPr>
                            <m:t>á</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den>
                      </m:f>
                    </m:oMath>
                  </m:oMathPara>
                </a14:m>
                <a:endParaRPr lang="en-US" dirty="0"/>
              </a:p>
              <a:p>
                <a:endParaRPr lang="en-US" dirty="0" smtClean="0"/>
              </a:p>
              <a:p>
                <a:r>
                  <a:rPr lang="en-US" dirty="0" err="1" smtClean="0"/>
                  <a:t>Còn</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dirty="0" err="1" smtClean="0"/>
                  <a:t>chỉ</a:t>
                </a:r>
                <a:r>
                  <a:rPr lang="en-US" dirty="0" smtClean="0"/>
                  <a:t> </a:t>
                </a:r>
                <a:r>
                  <a:rPr lang="en-US" dirty="0" err="1" smtClean="0"/>
                  <a:t>số</a:t>
                </a:r>
                <a:r>
                  <a:rPr lang="en-US" dirty="0" smtClean="0"/>
                  <a:t> </a:t>
                </a:r>
                <a:r>
                  <a:rPr lang="en-US" dirty="0" err="1" smtClean="0"/>
                  <a:t>Jaccard</a:t>
                </a:r>
                <a:endParaRPr lang="en-US" dirty="0" smtClean="0"/>
              </a:p>
              <a:p>
                <a:r>
                  <a:rPr lang="en-US" dirty="0" err="1" smtClean="0"/>
                  <a:t>IoU</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cho</a:t>
                </a:r>
                <a:r>
                  <a:rPr lang="en-US" dirty="0" smtClean="0"/>
                  <a:t> </a:t>
                </a:r>
                <a:r>
                  <a:rPr lang="en-US" dirty="0" err="1" smtClean="0"/>
                  <a:t>từng</a:t>
                </a:r>
                <a:r>
                  <a:rPr lang="en-US" dirty="0" smtClean="0"/>
                  <a:t> </a:t>
                </a:r>
                <a:r>
                  <a:rPr lang="en-US" dirty="0" err="1" smtClean="0"/>
                  <a:t>lớp</a:t>
                </a:r>
                <a:endParaRPr lang="en-US" dirty="0" smtClean="0"/>
              </a:p>
              <a:p>
                <a:r>
                  <a:rPr lang="en-US" dirty="0" err="1" smtClean="0"/>
                  <a:t>Chỉ</a:t>
                </a:r>
                <a:r>
                  <a:rPr lang="en-US" dirty="0" smtClean="0"/>
                  <a:t> </a:t>
                </a:r>
                <a:r>
                  <a:rPr lang="en-US" dirty="0" err="1" smtClean="0"/>
                  <a:t>số</a:t>
                </a:r>
                <a:r>
                  <a:rPr lang="en-US" dirty="0" smtClean="0"/>
                  <a:t> </a:t>
                </a:r>
                <a:r>
                  <a:rPr lang="en-US" dirty="0" err="1" smtClean="0"/>
                  <a:t>IoU</a:t>
                </a:r>
                <a:r>
                  <a:rPr lang="en-US" dirty="0" smtClean="0"/>
                  <a:t> </a:t>
                </a:r>
                <a:r>
                  <a:rPr lang="en-US" dirty="0" err="1" smtClean="0"/>
                  <a:t>cuối</a:t>
                </a:r>
                <a:r>
                  <a:rPr lang="en-US" dirty="0" smtClean="0"/>
                  <a:t> </a:t>
                </a:r>
                <a:r>
                  <a:rPr lang="en-US" dirty="0" err="1" smtClean="0"/>
                  <a:t>cùng</a:t>
                </a:r>
                <a:r>
                  <a:rPr lang="en-US" dirty="0" smtClean="0"/>
                  <a:t> </a:t>
                </a:r>
                <a:r>
                  <a:rPr lang="en-US" dirty="0" err="1" smtClean="0"/>
                  <a:t>là</a:t>
                </a:r>
                <a:r>
                  <a:rPr lang="en-US" dirty="0" smtClean="0"/>
                  <a:t> </a:t>
                </a:r>
                <a:r>
                  <a:rPr lang="en-US" dirty="0" err="1" smtClean="0"/>
                  <a:t>trung</a:t>
                </a:r>
                <a:r>
                  <a:rPr lang="en-US" dirty="0" smtClean="0"/>
                  <a:t> </a:t>
                </a:r>
                <a:r>
                  <a:rPr lang="en-US" dirty="0" err="1" smtClean="0"/>
                  <a:t>bình</a:t>
                </a:r>
                <a:r>
                  <a:rPr lang="en-US" dirty="0" smtClean="0"/>
                  <a:t> </a:t>
                </a:r>
                <a:r>
                  <a:rPr lang="en-US" dirty="0" err="1" smtClean="0"/>
                  <a:t>của</a:t>
                </a:r>
                <a:r>
                  <a:rPr lang="en-US" dirty="0" smtClean="0"/>
                  <a:t> </a:t>
                </a:r>
                <a:r>
                  <a:rPr lang="en-US" dirty="0" err="1" smtClean="0"/>
                  <a:t>những</a:t>
                </a:r>
                <a:r>
                  <a:rPr lang="en-US" dirty="0" smtClean="0"/>
                  <a:t> </a:t>
                </a:r>
                <a:r>
                  <a:rPr lang="en-US" dirty="0" err="1" smtClean="0"/>
                  <a:t>IoU</a:t>
                </a:r>
                <a:r>
                  <a:rPr lang="en-US" dirty="0" smtClean="0"/>
                  <a:t> </a:t>
                </a:r>
                <a:r>
                  <a:rPr lang="en-US" dirty="0" err="1" smtClean="0"/>
                  <a:t>của</a:t>
                </a:r>
                <a:r>
                  <a:rPr lang="en-US" dirty="0" smtClean="0"/>
                  <a:t> </a:t>
                </a:r>
                <a:r>
                  <a:rPr lang="en-US" dirty="0" err="1" smtClean="0"/>
                  <a:t>các</a:t>
                </a:r>
                <a:r>
                  <a:rPr lang="en-US" dirty="0" smtClean="0"/>
                  <a:t> </a:t>
                </a:r>
                <a:r>
                  <a:rPr lang="en-US" dirty="0" err="1" smtClean="0"/>
                  <a:t>lớp</a:t>
                </a:r>
                <a:r>
                  <a:rPr lang="en-US" dirty="0" smtClean="0"/>
                  <a:t> </a:t>
                </a:r>
                <a:r>
                  <a:rPr lang="en-US" dirty="0" err="1" smtClean="0"/>
                  <a:t>khác</a:t>
                </a:r>
                <a:r>
                  <a:rPr lang="en-US" dirty="0" smtClean="0"/>
                  <a:t> </a:t>
                </a:r>
                <a:r>
                  <a:rPr lang="en-US" dirty="0" err="1" smtClean="0"/>
                  <a:t>nhau</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5" y="676656"/>
                <a:ext cx="5574339"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1026" name="Picture 2" descr="https://miro.medium.com/max/300/0*kraYHnYpoJOhaMz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345" y="1293212"/>
            <a:ext cx="28575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66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Chỉ</a:t>
            </a:r>
            <a:r>
              <a:rPr lang="en-US" dirty="0" smtClean="0"/>
              <a:t> </a:t>
            </a:r>
            <a:r>
              <a:rPr lang="en-US" dirty="0" err="1" smtClean="0"/>
              <a:t>số</a:t>
            </a:r>
            <a:r>
              <a:rPr lang="en-US" dirty="0" smtClean="0"/>
              <a:t> DICE</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6"/>
                <a:ext cx="5214415" cy="3967800"/>
              </a:xfrm>
            </p:spPr>
            <p:txBody>
              <a:bodyPr>
                <a:normAutofit fontScale="92500" lnSpcReduction="20000"/>
              </a:bodyPr>
              <a:lstStyle/>
              <a:p>
                <a:r>
                  <a:rPr lang="en-US" dirty="0" smtClean="0"/>
                  <a:t>Cách </a:t>
                </a:r>
                <a:r>
                  <a:rPr lang="en-US" dirty="0" err="1" smtClean="0"/>
                  <a:t>tính</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𝐷𝐼𝐶𝐸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𝑔𝑖𝑎𝑜</m:t>
                          </m:r>
                          <m:r>
                            <a:rPr lang="en-US" b="0" i="1" smtClean="0">
                              <a:latin typeface="Cambria Math" panose="02040503050406030204" pitchFamily="18" charset="0"/>
                            </a:rPr>
                            <m:t> </m:t>
                          </m:r>
                          <m:r>
                            <a:rPr lang="en-US" b="0" i="1" smtClean="0">
                              <a:latin typeface="Cambria Math" panose="02040503050406030204" pitchFamily="18" charset="0"/>
                            </a:rPr>
                            <m:t>𝑔𝑖</m:t>
                          </m:r>
                          <m:r>
                            <a:rPr lang="en-US" b="0" i="1" smtClean="0">
                              <a:latin typeface="Cambria Math" panose="02040503050406030204" pitchFamily="18" charset="0"/>
                            </a:rPr>
                            <m:t>ữ</m:t>
                          </m:r>
                          <m:r>
                            <a:rPr lang="en-US" b="0" i="1" smtClean="0">
                              <a:latin typeface="Cambria Math" panose="02040503050406030204" pitchFamily="18" charset="0"/>
                            </a:rPr>
                            <m:t>𝑎</m:t>
                          </m:r>
                          <m:r>
                            <a:rPr lang="en-US" b="0" i="1" smtClean="0">
                              <a:latin typeface="Cambria Math" panose="02040503050406030204" pitchFamily="18" charset="0"/>
                            </a:rPr>
                            <m:t>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num>
                        <m:den>
                          <m:r>
                            <a:rPr lang="en-US" b="0" i="1" smtClean="0">
                              <a:latin typeface="Cambria Math" panose="02040503050406030204" pitchFamily="18" charset="0"/>
                            </a:rPr>
                            <m:t>𝑡</m:t>
                          </m:r>
                          <m:r>
                            <a:rPr lang="en-US" b="0" i="1" smtClean="0">
                              <a:latin typeface="Cambria Math" panose="02040503050406030204" pitchFamily="18" charset="0"/>
                            </a:rPr>
                            <m:t>ổ</m:t>
                          </m:r>
                          <m:r>
                            <a:rPr lang="en-US" b="0" i="1" smtClean="0">
                              <a:latin typeface="Cambria Math" panose="02040503050406030204" pitchFamily="18" charset="0"/>
                            </a:rPr>
                            <m:t>𝑛𝑔</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ủ</m:t>
                          </m:r>
                          <m:r>
                            <a:rPr lang="en-US" b="0" i="1" smtClean="0">
                              <a:latin typeface="Cambria Math" panose="02040503050406030204" pitchFamily="18" charset="0"/>
                            </a:rPr>
                            <m:t>𝑎</m:t>
                          </m:r>
                          <m:r>
                            <a:rPr lang="en-US" b="0" i="1" smtClean="0">
                              <a:latin typeface="Cambria Math" panose="02040503050406030204" pitchFamily="18" charset="0"/>
                            </a:rPr>
                            <m:t> 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𝑇𝑃</m:t>
                          </m:r>
                        </m:num>
                        <m:den>
                          <m:r>
                            <a:rPr lang="en-US" b="0" i="1" smtClean="0">
                              <a:latin typeface="Cambria Math" panose="02040503050406030204" pitchFamily="18" charset="0"/>
                            </a:rPr>
                            <m:t>2</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smtClean="0"/>
              </a:p>
              <a:p>
                <a:endParaRPr lang="en-US" dirty="0" smtClean="0"/>
              </a:p>
              <a:p>
                <a:r>
                  <a:rPr lang="en-US" dirty="0" err="1" smtClean="0"/>
                  <a:t>Giải</a:t>
                </a:r>
                <a:r>
                  <a:rPr lang="en-US" dirty="0" smtClean="0"/>
                  <a:t> </a:t>
                </a:r>
                <a:r>
                  <a:rPr lang="en-US" dirty="0" err="1" smtClean="0"/>
                  <a:t>thích</a:t>
                </a:r>
                <a:r>
                  <a:rPr lang="en-US" dirty="0" smtClean="0"/>
                  <a:t>:</a:t>
                </a:r>
              </a:p>
              <a:p>
                <a:pPr lvl="1"/>
                <a14:m>
                  <m:oMath xmlns:m="http://schemas.openxmlformats.org/officeDocument/2006/math">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r>
                      <a:rPr lang="en-US" b="0" i="1" smtClean="0">
                        <a:latin typeface="Cambria Math" panose="02040503050406030204" pitchFamily="18" charset="0"/>
                      </a:rPr>
                      <m:t>=đầ</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𝑟𝑎</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ự đ</m:t>
                    </m:r>
                    <m:r>
                      <a:rPr lang="en-US" b="0" i="1" smtClean="0">
                        <a:latin typeface="Cambria Math" panose="02040503050406030204" pitchFamily="18" charset="0"/>
                      </a:rPr>
                      <m:t>𝑜</m:t>
                    </m:r>
                    <m:r>
                      <a:rPr lang="en-US" b="0" i="1" smtClean="0">
                        <a:latin typeface="Cambria Math" panose="02040503050406030204" pitchFamily="18" charset="0"/>
                      </a:rPr>
                      <m:t>á</m:t>
                    </m:r>
                    <m:r>
                      <a:rPr lang="en-US" b="0" i="1" smtClean="0">
                        <a:latin typeface="Cambria Math" panose="02040503050406030204" pitchFamily="18" charset="0"/>
                      </a:rPr>
                      <m:t>𝑛</m:t>
                    </m:r>
                  </m:oMath>
                </a14:m>
                <a:endParaRPr lang="en-US" dirty="0" smtClean="0"/>
              </a:p>
              <a:p>
                <a:pPr lvl="1"/>
                <a14:m>
                  <m:oMath xmlns:m="http://schemas.openxmlformats.org/officeDocument/2006/math">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b="0" i="1" smtClean="0">
                        <a:latin typeface="Cambria Math" panose="02040503050406030204" pitchFamily="18" charset="0"/>
                      </a:rPr>
                      <m:t>𝑛h</m:t>
                    </m:r>
                    <m:r>
                      <a:rPr lang="en-US" b="0" i="1" smtClean="0">
                        <a:latin typeface="Cambria Math" panose="02040503050406030204" pitchFamily="18" charset="0"/>
                      </a:rPr>
                      <m:t>ã</m:t>
                    </m:r>
                    <m:r>
                      <a:rPr lang="en-US" b="0" i="1" smtClean="0">
                        <a:latin typeface="Cambria Math" panose="02040503050406030204" pitchFamily="18" charset="0"/>
                      </a:rPr>
                      <m:t>𝑛</m:t>
                    </m:r>
                  </m:oMath>
                </a14:m>
                <a:endParaRPr lang="en-US" dirty="0"/>
              </a:p>
              <a:p>
                <a:endParaRPr lang="en-US" dirty="0" smtClean="0"/>
              </a:p>
              <a:p>
                <a:r>
                  <a:rPr lang="en-US" dirty="0" smtClean="0"/>
                  <a:t>DICE </a:t>
                </a:r>
                <a:r>
                  <a:rPr lang="en-US" dirty="0" err="1" smtClean="0"/>
                  <a:t>còn</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dirty="0" err="1" smtClean="0"/>
                  <a:t>chỉ</a:t>
                </a:r>
                <a:r>
                  <a:rPr lang="en-US" dirty="0" smtClean="0"/>
                  <a:t> </a:t>
                </a:r>
                <a:r>
                  <a:rPr lang="en-US" dirty="0" err="1" smtClean="0"/>
                  <a:t>số</a:t>
                </a:r>
                <a:r>
                  <a:rPr lang="en-US" dirty="0" smtClean="0"/>
                  <a:t> F1, </a:t>
                </a:r>
                <a:r>
                  <a:rPr lang="en-US" dirty="0" err="1" smtClean="0"/>
                  <a:t>thường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do </a:t>
                </a:r>
                <a:r>
                  <a:rPr lang="en-US" dirty="0" err="1" smtClean="0"/>
                  <a:t>tính</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lệch</a:t>
                </a:r>
                <a:r>
                  <a:rPr lang="en-US" dirty="0" smtClean="0"/>
                  <a:t> (skew) </a:t>
                </a:r>
                <a:r>
                  <a:rPr lang="en-US" dirty="0" err="1" smtClean="0"/>
                  <a:t>thường</a:t>
                </a:r>
                <a:r>
                  <a:rPr lang="en-US" dirty="0" smtClean="0"/>
                  <a:t> </a:t>
                </a:r>
                <a:r>
                  <a:rPr lang="en-US" dirty="0" err="1" smtClean="0"/>
                  <a:t>thấy</a:t>
                </a:r>
                <a:r>
                  <a:rPr lang="en-US" dirty="0" smtClean="0"/>
                  <a:t> </a:t>
                </a:r>
                <a:r>
                  <a:rPr lang="en-US" dirty="0" err="1" smtClean="0"/>
                  <a:t>trong</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6"/>
                <a:ext cx="5214415"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2050" name="Picture 2" descr="https://miro.medium.com/max/429/1*yUd5ckecHjWZf6hGrdlwz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825" y="1526499"/>
            <a:ext cx="2587625" cy="229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1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5</a:t>
            </a:r>
            <a:r>
              <a:rPr lang="vi-VN" dirty="0" smtClean="0"/>
              <a:t>: </a:t>
            </a:r>
            <a:r>
              <a:rPr lang="en-US" dirty="0" err="1" smtClean="0"/>
              <a:t>Dữ</a:t>
            </a:r>
            <a:r>
              <a:rPr lang="en-US" dirty="0" smtClean="0"/>
              <a:t> </a:t>
            </a:r>
            <a:r>
              <a:rPr lang="en-US" dirty="0" err="1" smtClean="0"/>
              <a:t>liệu</a:t>
            </a:r>
            <a:r>
              <a:rPr lang="en-US" dirty="0" smtClean="0"/>
              <a:t> </a:t>
            </a:r>
            <a:r>
              <a:rPr lang="en-US" dirty="0" err="1" smtClean="0"/>
              <a:t>phổ</a:t>
            </a:r>
            <a:r>
              <a:rPr lang="en-US" dirty="0" smtClean="0"/>
              <a:t> </a:t>
            </a:r>
            <a:r>
              <a:rPr lang="en-US" dirty="0" err="1" smtClean="0"/>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3081984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COCO</a:t>
            </a:r>
            <a:endParaRPr lang="en-US" dirty="0"/>
          </a:p>
        </p:txBody>
      </p:sp>
      <p:sp>
        <p:nvSpPr>
          <p:cNvPr id="7" name="Text Placeholder 6"/>
          <p:cNvSpPr>
            <a:spLocks noGrp="1"/>
          </p:cNvSpPr>
          <p:nvPr>
            <p:ph type="body" idx="1"/>
          </p:nvPr>
        </p:nvSpPr>
        <p:spPr>
          <a:xfrm>
            <a:off x="310896" y="676656"/>
            <a:ext cx="8520600" cy="2202731"/>
          </a:xfrm>
        </p:spPr>
        <p:txBody>
          <a:bodyPr>
            <a:normAutofit fontScale="92500" lnSpcReduction="20000"/>
          </a:bodyPr>
          <a:lstStyle/>
          <a:p>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lớn</a:t>
            </a:r>
            <a:r>
              <a:rPr lang="en-US" dirty="0" smtClean="0"/>
              <a:t>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xử</a:t>
            </a:r>
            <a:r>
              <a:rPr lang="en-US" dirty="0" smtClean="0"/>
              <a:t> </a:t>
            </a:r>
            <a:r>
              <a:rPr lang="en-US" dirty="0" err="1" smtClean="0"/>
              <a:t>lý</a:t>
            </a:r>
            <a:r>
              <a:rPr lang="en-US" dirty="0" smtClean="0"/>
              <a:t> </a:t>
            </a:r>
            <a:r>
              <a:rPr lang="en-US" dirty="0" err="1" smtClean="0"/>
              <a:t>hình</a:t>
            </a:r>
            <a:r>
              <a:rPr lang="en-US" dirty="0" smtClean="0"/>
              <a:t> </a:t>
            </a:r>
            <a:r>
              <a:rPr lang="en-US" dirty="0" err="1" smtClean="0"/>
              <a:t>ảnh</a:t>
            </a:r>
            <a:endParaRPr lang="en-US" dirty="0"/>
          </a:p>
          <a:p>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và</a:t>
            </a:r>
            <a:r>
              <a:rPr lang="en-US" dirty="0" smtClean="0"/>
              <a:t> </a:t>
            </a:r>
            <a:r>
              <a:rPr lang="en-US" dirty="0" err="1" smtClean="0"/>
              <a:t>duy</a:t>
            </a:r>
            <a:r>
              <a:rPr lang="en-US" dirty="0" smtClean="0"/>
              <a:t> </a:t>
            </a:r>
            <a:r>
              <a:rPr lang="en-US" dirty="0" err="1" smtClean="0"/>
              <a:t>trì</a:t>
            </a:r>
            <a:r>
              <a:rPr lang="en-US" dirty="0" smtClean="0"/>
              <a:t> </a:t>
            </a:r>
            <a:r>
              <a:rPr lang="en-US" dirty="0" err="1" smtClean="0"/>
              <a:t>bởi</a:t>
            </a:r>
            <a:r>
              <a:rPr lang="en-US" dirty="0" smtClean="0"/>
              <a:t> </a:t>
            </a:r>
            <a:r>
              <a:rPr lang="en-US" dirty="0" err="1" smtClean="0"/>
              <a:t>hội</a:t>
            </a:r>
            <a:r>
              <a:rPr lang="en-US" dirty="0" smtClean="0"/>
              <a:t> </a:t>
            </a:r>
            <a:r>
              <a:rPr lang="en-US" dirty="0" err="1" smtClean="0"/>
              <a:t>đồng</a:t>
            </a:r>
            <a:r>
              <a:rPr lang="en-US" dirty="0" smtClean="0"/>
              <a:t> </a:t>
            </a:r>
            <a:r>
              <a:rPr lang="en-US" dirty="0" err="1" smtClean="0"/>
              <a:t>các</a:t>
            </a:r>
            <a:r>
              <a:rPr lang="en-US" dirty="0" smtClean="0"/>
              <a:t> </a:t>
            </a:r>
            <a:r>
              <a:rPr lang="en-US" dirty="0" err="1" smtClean="0"/>
              <a:t>trường</a:t>
            </a:r>
            <a:r>
              <a:rPr lang="en-US" dirty="0" smtClean="0"/>
              <a:t> </a:t>
            </a:r>
            <a:r>
              <a:rPr lang="en-US" dirty="0" err="1" smtClean="0"/>
              <a:t>đại</a:t>
            </a:r>
            <a:r>
              <a:rPr lang="en-US" dirty="0" smtClean="0"/>
              <a:t> </a:t>
            </a:r>
            <a:r>
              <a:rPr lang="en-US" dirty="0" err="1" smtClean="0"/>
              <a:t>học</a:t>
            </a:r>
            <a:r>
              <a:rPr lang="en-US" dirty="0" smtClean="0"/>
              <a:t> </a:t>
            </a:r>
            <a:r>
              <a:rPr lang="en-US" dirty="0" err="1" smtClean="0"/>
              <a:t>và</a:t>
            </a:r>
            <a:r>
              <a:rPr lang="en-US" dirty="0" smtClean="0"/>
              <a:t> </a:t>
            </a:r>
            <a:r>
              <a:rPr lang="en-US" dirty="0" err="1" smtClean="0"/>
              <a:t>công</a:t>
            </a:r>
            <a:r>
              <a:rPr lang="en-US" dirty="0" smtClean="0"/>
              <a:t> ty ở </a:t>
            </a:r>
            <a:r>
              <a:rPr lang="en-US" dirty="0" err="1" smtClean="0"/>
              <a:t>Mỹ</a:t>
            </a:r>
            <a:r>
              <a:rPr lang="en-US" dirty="0" smtClean="0"/>
              <a:t> (google brain, Facebook AI, Caltech, Cornell, …)</a:t>
            </a:r>
          </a:p>
          <a:p>
            <a:r>
              <a:rPr lang="en-US" dirty="0" err="1" smtClean="0"/>
              <a:t>Chứa</a:t>
            </a:r>
            <a:r>
              <a:rPr lang="en-US" dirty="0" smtClean="0"/>
              <a:t> 330K </a:t>
            </a:r>
            <a:r>
              <a:rPr lang="en-US" dirty="0" err="1" smtClean="0"/>
              <a:t>ảnh</a:t>
            </a:r>
            <a:r>
              <a:rPr lang="en-US" dirty="0" smtClean="0"/>
              <a:t> RGB</a:t>
            </a:r>
          </a:p>
          <a:p>
            <a:r>
              <a:rPr lang="en-US" dirty="0" err="1" smtClean="0"/>
              <a:t>Có</a:t>
            </a:r>
            <a:r>
              <a:rPr lang="en-US" dirty="0" smtClean="0"/>
              <a:t> </a:t>
            </a:r>
            <a:r>
              <a:rPr lang="en-US" dirty="0" err="1" smtClean="0"/>
              <a:t>hơn</a:t>
            </a:r>
            <a:r>
              <a:rPr lang="en-US" dirty="0" smtClean="0"/>
              <a:t> 200K </a:t>
            </a:r>
            <a:r>
              <a:rPr lang="en-US" dirty="0" err="1" smtClean="0"/>
              <a:t>nhãn</a:t>
            </a:r>
            <a:r>
              <a:rPr lang="en-US" dirty="0" smtClean="0"/>
              <a:t> </a:t>
            </a:r>
            <a:r>
              <a:rPr lang="en-US" dirty="0" err="1" smtClean="0"/>
              <a:t>cho</a:t>
            </a:r>
            <a:r>
              <a:rPr lang="en-US" dirty="0" smtClean="0"/>
              <a:t> </a:t>
            </a:r>
            <a:r>
              <a:rPr lang="en-US" dirty="0" err="1" smtClean="0"/>
              <a:t>nhiều</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p>
          <a:p>
            <a:r>
              <a:rPr lang="en-US" dirty="0" smtClean="0"/>
              <a:t>80 </a:t>
            </a:r>
            <a:r>
              <a:rPr lang="en-US" dirty="0" err="1" smtClean="0"/>
              <a:t>lớp</a:t>
            </a:r>
            <a:r>
              <a:rPr lang="en-US" dirty="0" smtClean="0"/>
              <a:t> con </a:t>
            </a:r>
            <a:r>
              <a:rPr lang="en-US" dirty="0" err="1" smtClean="0"/>
              <a:t>vật</a:t>
            </a:r>
            <a:r>
              <a:rPr lang="en-US" dirty="0" smtClean="0"/>
              <a:t>, 91 </a:t>
            </a:r>
            <a:r>
              <a:rPr lang="en-US" dirty="0" err="1" smtClean="0"/>
              <a:t>lớp</a:t>
            </a:r>
            <a:r>
              <a:rPr lang="en-US" dirty="0" smtClean="0"/>
              <a:t> </a:t>
            </a:r>
            <a:r>
              <a:rPr lang="en-US" dirty="0" err="1" smtClean="0"/>
              <a:t>đồ</a:t>
            </a:r>
            <a:r>
              <a:rPr lang="en-US" dirty="0" smtClean="0"/>
              <a:t> </a:t>
            </a:r>
            <a:r>
              <a:rPr lang="en-US" dirty="0" err="1" smtClean="0"/>
              <a:t>vật</a:t>
            </a:r>
            <a:endParaRPr lang="en-US" dirty="0" smtClean="0"/>
          </a:p>
          <a:p>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rất</a:t>
            </a:r>
            <a:r>
              <a:rPr lang="en-US" dirty="0" smtClean="0"/>
              <a:t> </a:t>
            </a:r>
            <a:r>
              <a:rPr lang="en-US" dirty="0" err="1" smtClean="0"/>
              <a:t>nhiều</a:t>
            </a:r>
            <a:r>
              <a:rPr lang="en-US" dirty="0" smtClean="0"/>
              <a:t> </a:t>
            </a:r>
            <a:r>
              <a:rPr lang="en-US" dirty="0" err="1" smtClean="0"/>
              <a:t>bài</a:t>
            </a:r>
            <a:r>
              <a:rPr lang="en-US" dirty="0" smtClean="0"/>
              <a:t> </a:t>
            </a:r>
            <a:r>
              <a:rPr lang="en-US" dirty="0" err="1" smtClean="0"/>
              <a:t>báo</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so </a:t>
            </a:r>
            <a:r>
              <a:rPr lang="en-US" dirty="0" err="1" smtClean="0"/>
              <a:t>sánh</a:t>
            </a:r>
            <a:r>
              <a:rPr lang="en-US" dirty="0" smtClean="0"/>
              <a:t> (benchmark)</a:t>
            </a:r>
            <a:endParaRPr lang="en-US" dirty="0"/>
          </a:p>
          <a:p>
            <a:r>
              <a:rPr lang="en-US" dirty="0" smtClean="0">
                <a:hlinkClick r:id="rId2"/>
              </a:rPr>
              <a:t>Link</a:t>
            </a:r>
            <a:r>
              <a:rPr lang="en-US" dirty="0" smtClean="0"/>
              <a:t> </a:t>
            </a:r>
            <a:r>
              <a:rPr lang="en-US" dirty="0" err="1" smtClean="0"/>
              <a:t>đến</a:t>
            </a:r>
            <a:r>
              <a:rPr lang="en-US" dirty="0" smtClean="0"/>
              <a:t> </a:t>
            </a:r>
            <a:r>
              <a:rPr lang="en-US" dirty="0" err="1"/>
              <a:t>dữ</a:t>
            </a:r>
            <a:r>
              <a:rPr lang="en-US" dirty="0"/>
              <a:t> </a:t>
            </a:r>
            <a:r>
              <a:rPr lang="en-US" dirty="0" err="1" smtClean="0"/>
              <a:t>liệu</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074" name="Picture 2" descr="https://cocodataset.org/images/coco-examp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559" y="2978074"/>
            <a:ext cx="5581273" cy="169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51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Pascal VOC</a:t>
            </a:r>
            <a:endParaRPr lang="en-US" dirty="0"/>
          </a:p>
        </p:txBody>
      </p:sp>
      <p:sp>
        <p:nvSpPr>
          <p:cNvPr id="7" name="Text Placeholder 6"/>
          <p:cNvSpPr>
            <a:spLocks noGrp="1"/>
          </p:cNvSpPr>
          <p:nvPr>
            <p:ph type="body" idx="1"/>
          </p:nvPr>
        </p:nvSpPr>
        <p:spPr>
          <a:xfrm>
            <a:off x="310896" y="676656"/>
            <a:ext cx="8520600" cy="2047089"/>
          </a:xfrm>
        </p:spPr>
        <p:txBody>
          <a:bodyPr/>
          <a:lstStyle/>
          <a:p>
            <a:r>
              <a:rPr lang="en-US" dirty="0" err="1" smtClean="0"/>
              <a:t>Cuộc</a:t>
            </a:r>
            <a:r>
              <a:rPr lang="en-US" dirty="0" smtClean="0"/>
              <a:t> </a:t>
            </a:r>
            <a:r>
              <a:rPr lang="en-US" dirty="0" err="1" smtClean="0"/>
              <a:t>thi</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ảnh</a:t>
            </a:r>
            <a:r>
              <a:rPr lang="en-US" dirty="0" smtClean="0"/>
              <a:t> VOC 2005-2012</a:t>
            </a:r>
          </a:p>
          <a:p>
            <a:r>
              <a:rPr lang="en-US" dirty="0" smtClean="0"/>
              <a:t>20 </a:t>
            </a:r>
            <a:r>
              <a:rPr lang="en-US" dirty="0" err="1" smtClean="0"/>
              <a:t>lớp</a:t>
            </a:r>
            <a:r>
              <a:rPr lang="en-US" dirty="0"/>
              <a:t> </a:t>
            </a:r>
            <a:r>
              <a:rPr lang="en-US" dirty="0" err="1" smtClean="0"/>
              <a:t>đồ</a:t>
            </a:r>
            <a:r>
              <a:rPr lang="en-US" dirty="0" smtClean="0"/>
              <a:t> </a:t>
            </a:r>
            <a:r>
              <a:rPr lang="en-US" dirty="0" err="1" smtClean="0"/>
              <a:t>vật</a:t>
            </a:r>
            <a:r>
              <a:rPr lang="en-US" dirty="0" smtClean="0"/>
              <a:t>, con </a:t>
            </a:r>
            <a:r>
              <a:rPr lang="en-US" dirty="0" err="1" smtClean="0"/>
              <a:t>vật</a:t>
            </a:r>
            <a:r>
              <a:rPr lang="en-US" dirty="0" smtClean="0"/>
              <a:t>, </a:t>
            </a:r>
            <a:r>
              <a:rPr lang="en-US" dirty="0" err="1" smtClean="0"/>
              <a:t>người</a:t>
            </a:r>
            <a:endParaRPr lang="en-US" dirty="0" smtClean="0"/>
          </a:p>
          <a:p>
            <a:r>
              <a:rPr lang="en-US" dirty="0" err="1" smtClean="0"/>
              <a:t>Gồm</a:t>
            </a:r>
            <a:r>
              <a:rPr lang="en-US" dirty="0" smtClean="0"/>
              <a:t> 11530 </a:t>
            </a:r>
            <a:r>
              <a:rPr lang="en-US" dirty="0" err="1" smtClean="0"/>
              <a:t>ảnh</a:t>
            </a:r>
            <a:r>
              <a:rPr lang="en-US" dirty="0" smtClean="0"/>
              <a:t> </a:t>
            </a:r>
            <a:r>
              <a:rPr lang="en-US" dirty="0" err="1" smtClean="0"/>
              <a:t>và</a:t>
            </a:r>
            <a:r>
              <a:rPr lang="en-US" dirty="0" smtClean="0"/>
              <a:t> 6929 </a:t>
            </a:r>
            <a:r>
              <a:rPr lang="en-US" dirty="0" err="1" smtClean="0"/>
              <a:t>nhãn</a:t>
            </a:r>
            <a:r>
              <a:rPr lang="en-US" dirty="0" smtClean="0"/>
              <a:t> </a:t>
            </a:r>
            <a:r>
              <a:rPr lang="en-US" dirty="0" err="1" smtClean="0"/>
              <a:t>cho</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và</a:t>
            </a:r>
            <a:r>
              <a:rPr lang="en-US" dirty="0" smtClean="0"/>
              <a:t> 27450 </a:t>
            </a:r>
            <a:r>
              <a:rPr lang="en-US" dirty="0" err="1" smtClean="0"/>
              <a:t>cho</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đồ</a:t>
            </a:r>
            <a:r>
              <a:rPr lang="en-US" dirty="0" smtClean="0"/>
              <a:t> </a:t>
            </a:r>
            <a:r>
              <a:rPr lang="en-US" dirty="0" err="1" smtClean="0"/>
              <a:t>vật</a:t>
            </a:r>
            <a:r>
              <a:rPr lang="en-US" dirty="0" smtClean="0"/>
              <a:t>.</a:t>
            </a:r>
          </a:p>
          <a:p>
            <a:r>
              <a:rPr lang="en-US" dirty="0" smtClean="0">
                <a:hlinkClick r:id="rId2"/>
              </a:rPr>
              <a:t>Link</a:t>
            </a:r>
            <a:r>
              <a:rPr lang="en-US" dirty="0" smtClean="0"/>
              <a:t> </a:t>
            </a:r>
            <a:r>
              <a:rPr lang="en-US" dirty="0" err="1"/>
              <a:t>đến</a:t>
            </a:r>
            <a:r>
              <a:rPr lang="en-US" dirty="0"/>
              <a:t> </a:t>
            </a:r>
            <a:r>
              <a:rPr lang="en-US" dirty="0" err="1"/>
              <a:t>dữ</a:t>
            </a:r>
            <a:r>
              <a:rPr lang="en-US" dirty="0"/>
              <a:t> </a:t>
            </a:r>
            <a:r>
              <a:rPr lang="en-US" dirty="0" err="1"/>
              <a:t>liệu</a:t>
            </a:r>
            <a:r>
              <a:rPr lang="en-US" dirty="0"/>
              <a:t>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098" name="Picture 2" descr="Figure 4: Image Segmentation example from the PASCAL VOC dataset (white areas mark undefined pixels like object contours and unclassified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730" y="2451370"/>
            <a:ext cx="5212931" cy="19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64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Cityscapes</a:t>
            </a:r>
            <a:endParaRPr lang="en-US" dirty="0"/>
          </a:p>
        </p:txBody>
      </p:sp>
      <p:sp>
        <p:nvSpPr>
          <p:cNvPr id="7" name="Text Placeholder 6"/>
          <p:cNvSpPr>
            <a:spLocks noGrp="1"/>
          </p:cNvSpPr>
          <p:nvPr>
            <p:ph type="body" idx="1"/>
          </p:nvPr>
        </p:nvSpPr>
        <p:spPr>
          <a:xfrm>
            <a:off x="310896" y="676656"/>
            <a:ext cx="8520600" cy="2319463"/>
          </a:xfrm>
        </p:spPr>
        <p:txBody>
          <a:bodyPr>
            <a:normAutofit fontScale="92500" lnSpcReduction="20000"/>
          </a:bodyPr>
          <a:lstStyle/>
          <a:p>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này</a:t>
            </a:r>
            <a:r>
              <a:rPr lang="en-US" dirty="0" smtClean="0"/>
              <a:t> </a:t>
            </a:r>
            <a:r>
              <a:rPr lang="en-US" dirty="0" err="1" smtClean="0"/>
              <a:t>tập</a:t>
            </a:r>
            <a:r>
              <a:rPr lang="en-US" dirty="0" smtClean="0"/>
              <a:t> </a:t>
            </a:r>
            <a:r>
              <a:rPr lang="en-US" dirty="0" err="1" smtClean="0"/>
              <a:t>trung</a:t>
            </a:r>
            <a:r>
              <a:rPr lang="en-US" dirty="0" smtClean="0"/>
              <a:t> </a:t>
            </a:r>
            <a:r>
              <a:rPr lang="en-US" dirty="0" err="1" smtClean="0"/>
              <a:t>ảnh</a:t>
            </a:r>
            <a:r>
              <a:rPr lang="en-US" dirty="0" smtClean="0"/>
              <a:t> </a:t>
            </a:r>
            <a:r>
              <a:rPr lang="en-US" dirty="0" err="1" smtClean="0"/>
              <a:t>trên</a:t>
            </a:r>
            <a:r>
              <a:rPr lang="en-US" dirty="0" smtClean="0"/>
              <a:t> </a:t>
            </a:r>
            <a:r>
              <a:rPr lang="en-US" dirty="0" err="1" smtClean="0"/>
              <a:t>đường</a:t>
            </a:r>
            <a:r>
              <a:rPr lang="en-US" dirty="0" smtClean="0"/>
              <a:t> </a:t>
            </a:r>
            <a:r>
              <a:rPr lang="en-US" dirty="0" err="1" smtClean="0"/>
              <a:t>phố</a:t>
            </a:r>
            <a:endParaRPr lang="en-US" dirty="0" smtClean="0"/>
          </a:p>
          <a:p>
            <a:r>
              <a:rPr lang="en-US" dirty="0" err="1" smtClean="0"/>
              <a:t>Nhãn</a:t>
            </a:r>
            <a:r>
              <a:rPr lang="en-US" dirty="0" smtClean="0"/>
              <a:t> </a:t>
            </a:r>
            <a:r>
              <a:rPr lang="en-US" dirty="0" err="1" smtClean="0"/>
              <a:t>dạng</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hình</a:t>
            </a:r>
            <a:r>
              <a:rPr lang="en-US" dirty="0" smtClean="0"/>
              <a:t> </a:t>
            </a:r>
            <a:r>
              <a:rPr lang="en-US" dirty="0" err="1" smtClean="0"/>
              <a:t>ảnh</a:t>
            </a:r>
            <a:r>
              <a:rPr lang="en-US" dirty="0" smtClean="0"/>
              <a:t> semantic </a:t>
            </a:r>
            <a:r>
              <a:rPr lang="en-US" dirty="0" err="1" smtClean="0"/>
              <a:t>và</a:t>
            </a:r>
            <a:r>
              <a:rPr lang="en-US" dirty="0" smtClean="0"/>
              <a:t> instance</a:t>
            </a:r>
          </a:p>
          <a:p>
            <a:r>
              <a:rPr lang="en-US" dirty="0" smtClean="0"/>
              <a:t>30 </a:t>
            </a:r>
            <a:r>
              <a:rPr lang="en-US" dirty="0" err="1" smtClean="0"/>
              <a:t>lớp</a:t>
            </a:r>
            <a:r>
              <a:rPr lang="en-US" dirty="0" smtClean="0"/>
              <a:t> </a:t>
            </a:r>
            <a:r>
              <a:rPr lang="en-US" dirty="0" err="1" smtClean="0"/>
              <a:t>vật</a:t>
            </a:r>
            <a:r>
              <a:rPr lang="en-US" dirty="0" smtClean="0"/>
              <a:t> </a:t>
            </a:r>
            <a:r>
              <a:rPr lang="en-US" dirty="0" err="1" smtClean="0"/>
              <a:t>thể</a:t>
            </a:r>
            <a:endParaRPr lang="en-US" dirty="0"/>
          </a:p>
          <a:p>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lấy</a:t>
            </a:r>
            <a:r>
              <a:rPr lang="en-US" dirty="0" smtClean="0"/>
              <a:t> </a:t>
            </a:r>
            <a:r>
              <a:rPr lang="en-US" dirty="0" err="1" smtClean="0"/>
              <a:t>từ</a:t>
            </a:r>
            <a:r>
              <a:rPr lang="en-US" dirty="0" smtClean="0"/>
              <a:t> 50 </a:t>
            </a:r>
            <a:r>
              <a:rPr lang="en-US" dirty="0" err="1" smtClean="0"/>
              <a:t>thành</a:t>
            </a:r>
            <a:r>
              <a:rPr lang="en-US" dirty="0" smtClean="0"/>
              <a:t> </a:t>
            </a:r>
            <a:r>
              <a:rPr lang="en-US" dirty="0" err="1" smtClean="0"/>
              <a:t>phố</a:t>
            </a:r>
            <a:r>
              <a:rPr lang="en-US" dirty="0" smtClean="0"/>
              <a:t> </a:t>
            </a:r>
            <a:r>
              <a:rPr lang="en-US" dirty="0" err="1" smtClean="0"/>
              <a:t>trong</a:t>
            </a:r>
            <a:r>
              <a:rPr lang="en-US" dirty="0" smtClean="0"/>
              <a:t> </a:t>
            </a:r>
            <a:r>
              <a:rPr lang="en-US" dirty="0" err="1" smtClean="0"/>
              <a:t>những</a:t>
            </a:r>
            <a:r>
              <a:rPr lang="en-US" dirty="0" smtClean="0"/>
              <a:t> </a:t>
            </a:r>
            <a:r>
              <a:rPr lang="en-US" dirty="0" err="1" smtClean="0"/>
              <a:t>mùa</a:t>
            </a:r>
            <a:r>
              <a:rPr lang="en-US" dirty="0" smtClean="0"/>
              <a:t> </a:t>
            </a:r>
            <a:r>
              <a:rPr lang="en-US" dirty="0" err="1" smtClean="0"/>
              <a:t>khác</a:t>
            </a:r>
            <a:r>
              <a:rPr lang="en-US" dirty="0" smtClean="0"/>
              <a:t> </a:t>
            </a:r>
            <a:r>
              <a:rPr lang="en-US" dirty="0" err="1" smtClean="0"/>
              <a:t>nhau</a:t>
            </a:r>
            <a:r>
              <a:rPr lang="en-US" dirty="0" smtClean="0"/>
              <a:t>, </a:t>
            </a:r>
            <a:r>
              <a:rPr lang="en-US" dirty="0" err="1" smtClean="0"/>
              <a:t>và</a:t>
            </a:r>
            <a:r>
              <a:rPr lang="en-US" dirty="0" smtClean="0"/>
              <a:t> </a:t>
            </a:r>
            <a:r>
              <a:rPr lang="en-US" dirty="0" err="1" smtClean="0"/>
              <a:t>vào</a:t>
            </a:r>
            <a:r>
              <a:rPr lang="en-US" dirty="0" smtClean="0"/>
              <a:t> ban </a:t>
            </a:r>
            <a:r>
              <a:rPr lang="en-US" dirty="0" err="1" smtClean="0"/>
              <a:t>ngày</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tiết</a:t>
            </a:r>
            <a:r>
              <a:rPr lang="en-US" dirty="0" smtClean="0"/>
              <a:t> </a:t>
            </a:r>
            <a:r>
              <a:rPr lang="en-US" dirty="0" err="1" smtClean="0"/>
              <a:t>tốt</a:t>
            </a:r>
            <a:endParaRPr lang="en-US" dirty="0" smtClean="0"/>
          </a:p>
          <a:p>
            <a:r>
              <a:rPr lang="en-US" dirty="0" smtClean="0"/>
              <a:t>5000 </a:t>
            </a:r>
            <a:r>
              <a:rPr lang="en-US" dirty="0" err="1" smtClean="0"/>
              <a:t>ảnh</a:t>
            </a:r>
            <a:r>
              <a:rPr lang="en-US" dirty="0" smtClean="0"/>
              <a:t> </a:t>
            </a:r>
            <a:r>
              <a:rPr lang="en-US" dirty="0" err="1" smtClean="0"/>
              <a:t>có</a:t>
            </a:r>
            <a:r>
              <a:rPr lang="en-US" dirty="0" smtClean="0"/>
              <a:t> </a:t>
            </a:r>
            <a:r>
              <a:rPr lang="en-US" dirty="0" err="1" smtClean="0"/>
              <a:t>nhãn</a:t>
            </a:r>
            <a:r>
              <a:rPr lang="en-US" dirty="0" smtClean="0"/>
              <a:t> chi </a:t>
            </a:r>
            <a:r>
              <a:rPr lang="en-US" dirty="0" err="1" smtClean="0"/>
              <a:t>tiết</a:t>
            </a:r>
            <a:r>
              <a:rPr lang="en-US" dirty="0" smtClean="0"/>
              <a:t> </a:t>
            </a:r>
            <a:r>
              <a:rPr lang="en-US" dirty="0" err="1" smtClean="0"/>
              <a:t>từng</a:t>
            </a:r>
            <a:r>
              <a:rPr lang="en-US" dirty="0" smtClean="0"/>
              <a:t> </a:t>
            </a:r>
            <a:r>
              <a:rPr lang="en-US" dirty="0" err="1" smtClean="0"/>
              <a:t>vật</a:t>
            </a:r>
            <a:r>
              <a:rPr lang="en-US" dirty="0" smtClean="0"/>
              <a:t> </a:t>
            </a:r>
            <a:r>
              <a:rPr lang="en-US" dirty="0" err="1" smtClean="0"/>
              <a:t>thể</a:t>
            </a:r>
            <a:r>
              <a:rPr lang="en-US" dirty="0" smtClean="0"/>
              <a:t> (fine annotation)</a:t>
            </a:r>
          </a:p>
          <a:p>
            <a:r>
              <a:rPr lang="en-US" dirty="0" smtClean="0"/>
              <a:t>20000 </a:t>
            </a:r>
            <a:r>
              <a:rPr lang="en-US" dirty="0" err="1" smtClean="0"/>
              <a:t>ảnh</a:t>
            </a:r>
            <a:r>
              <a:rPr lang="en-US" dirty="0" smtClean="0"/>
              <a:t> </a:t>
            </a:r>
            <a:r>
              <a:rPr lang="en-US" dirty="0" err="1" smtClean="0"/>
              <a:t>có</a:t>
            </a:r>
            <a:r>
              <a:rPr lang="en-US" dirty="0" smtClean="0"/>
              <a:t> </a:t>
            </a:r>
            <a:r>
              <a:rPr lang="en-US" dirty="0" err="1" smtClean="0"/>
              <a:t>nhãn</a:t>
            </a:r>
            <a:r>
              <a:rPr lang="en-US" dirty="0" smtClean="0"/>
              <a:t> </a:t>
            </a:r>
            <a:r>
              <a:rPr lang="en-US" dirty="0" err="1" smtClean="0"/>
              <a:t>chung</a:t>
            </a:r>
            <a:r>
              <a:rPr lang="en-US" dirty="0" smtClean="0"/>
              <a:t> </a:t>
            </a:r>
            <a:r>
              <a:rPr lang="en-US" dirty="0" err="1" smtClean="0"/>
              <a:t>cho</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cùng</a:t>
            </a:r>
            <a:r>
              <a:rPr lang="en-US" dirty="0" smtClean="0"/>
              <a:t> </a:t>
            </a:r>
            <a:r>
              <a:rPr lang="en-US" dirty="0" err="1" smtClean="0"/>
              <a:t>lớp</a:t>
            </a:r>
            <a:r>
              <a:rPr lang="en-US" dirty="0" smtClean="0"/>
              <a:t> (coarse annotation)</a:t>
            </a:r>
          </a:p>
          <a:p>
            <a:r>
              <a:rPr lang="en-US" dirty="0" smtClean="0">
                <a:hlinkClick r:id="rId2"/>
              </a:rPr>
              <a:t>Link</a:t>
            </a:r>
            <a:r>
              <a:rPr lang="en-US" dirty="0" smtClean="0"/>
              <a:t> </a:t>
            </a:r>
            <a:r>
              <a:rPr lang="en-US" dirty="0" err="1" smtClean="0"/>
              <a:t>đến</a:t>
            </a:r>
            <a:r>
              <a:rPr lang="en-US" dirty="0" smtClean="0"/>
              <a:t> </a:t>
            </a:r>
            <a:r>
              <a:rPr lang="en-US" dirty="0" err="1" smtClean="0"/>
              <a:t>dữ</a:t>
            </a:r>
            <a:r>
              <a:rPr lang="en-US" dirty="0" smtClean="0"/>
              <a:t> </a:t>
            </a:r>
            <a:r>
              <a:rPr lang="en-US" dirty="0" err="1" smtClean="0"/>
              <a:t>liệu</a:t>
            </a:r>
            <a:r>
              <a:rPr lang="en-US" dirty="0" smtClean="0"/>
              <a:t>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122" name="Picture 2" descr="Cityscapes Dataset: Example Zuri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050" y="2996119"/>
            <a:ext cx="3401619" cy="1694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ityscapes Dataset: Example Saarbrücken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382" y="2996119"/>
            <a:ext cx="3388280" cy="169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65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a:t>6</a:t>
            </a:r>
            <a:r>
              <a:rPr lang="vi-VN" dirty="0" smtClean="0"/>
              <a:t>: </a:t>
            </a:r>
            <a:r>
              <a:rPr lang="en-US" dirty="0" err="1"/>
              <a:t>G</a:t>
            </a:r>
            <a:r>
              <a:rPr lang="en-US" dirty="0" err="1" smtClean="0"/>
              <a:t>iới</a:t>
            </a:r>
            <a:r>
              <a:rPr lang="en-US" dirty="0" smtClean="0"/>
              <a:t> </a:t>
            </a:r>
            <a:r>
              <a:rPr lang="en-US" dirty="0" err="1" smtClean="0"/>
              <a:t>thiệu</a:t>
            </a:r>
            <a:r>
              <a:rPr lang="en-US" dirty="0" smtClean="0"/>
              <a:t> </a:t>
            </a:r>
            <a:r>
              <a:rPr lang="en-US" dirty="0" err="1" smtClean="0"/>
              <a:t>pytorch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07346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Pytorch</a:t>
            </a:r>
            <a:endParaRPr lang="en-US" dirty="0"/>
          </a:p>
        </p:txBody>
      </p:sp>
      <p:sp>
        <p:nvSpPr>
          <p:cNvPr id="3" name="Text Placeholder 2"/>
          <p:cNvSpPr>
            <a:spLocks noGrp="1"/>
          </p:cNvSpPr>
          <p:nvPr>
            <p:ph type="body" idx="1"/>
          </p:nvPr>
        </p:nvSpPr>
        <p:spPr/>
        <p:txBody>
          <a:bodyPr/>
          <a:lstStyle/>
          <a:p>
            <a:r>
              <a:rPr lang="en-US" dirty="0" smtClean="0"/>
              <a:t>Framework </a:t>
            </a:r>
            <a:r>
              <a:rPr lang="en-US" dirty="0" err="1" smtClean="0"/>
              <a:t>về</a:t>
            </a:r>
            <a:r>
              <a:rPr lang="en-US" dirty="0" smtClean="0"/>
              <a:t> deep learning </a:t>
            </a:r>
            <a:r>
              <a:rPr lang="en-US" dirty="0" err="1" smtClean="0"/>
              <a:t>được</a:t>
            </a:r>
            <a:r>
              <a:rPr lang="en-US" dirty="0" smtClean="0"/>
              <a:t> </a:t>
            </a:r>
            <a:r>
              <a:rPr lang="en-US" dirty="0" err="1" smtClean="0"/>
              <a:t>ưa</a:t>
            </a:r>
            <a:r>
              <a:rPr lang="en-US" dirty="0" smtClean="0"/>
              <a:t> </a:t>
            </a:r>
            <a:r>
              <a:rPr lang="en-US" dirty="0" err="1" smtClean="0"/>
              <a:t>chuộng</a:t>
            </a:r>
            <a:r>
              <a:rPr lang="en-US" dirty="0" smtClean="0"/>
              <a:t> </a:t>
            </a:r>
            <a:r>
              <a:rPr lang="en-US" dirty="0" err="1" smtClean="0"/>
              <a:t>nhất</a:t>
            </a:r>
            <a:endParaRPr lang="en-US" dirty="0" smtClean="0"/>
          </a:p>
          <a:p>
            <a:r>
              <a:rPr lang="en-US" dirty="0" err="1" smtClean="0"/>
              <a:t>Sử</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thư</a:t>
            </a:r>
            <a:r>
              <a:rPr lang="en-US" dirty="0" smtClean="0"/>
              <a:t> </a:t>
            </a:r>
            <a:r>
              <a:rPr lang="en-US" dirty="0" err="1" smtClean="0"/>
              <a:t>viện</a:t>
            </a:r>
            <a:r>
              <a:rPr lang="en-US" dirty="0" smtClean="0"/>
              <a:t> CUDA </a:t>
            </a:r>
            <a:r>
              <a:rPr lang="en-US" dirty="0" err="1" smtClean="0"/>
              <a:t>để</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trên</a:t>
            </a:r>
            <a:r>
              <a:rPr lang="en-US" dirty="0" smtClean="0"/>
              <a:t> GPU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216805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Khởi</a:t>
            </a:r>
            <a:r>
              <a:rPr lang="en-US" dirty="0" smtClean="0"/>
              <a:t> </a:t>
            </a:r>
            <a:r>
              <a:rPr lang="en-US" dirty="0" err="1" smtClean="0"/>
              <a:t>tạo</a:t>
            </a:r>
            <a:r>
              <a:rPr lang="en-US" dirty="0" smtClean="0"/>
              <a:t> tensor</a:t>
            </a:r>
            <a:endParaRPr lang="en-US" dirty="0"/>
          </a:p>
        </p:txBody>
      </p:sp>
      <p:sp>
        <p:nvSpPr>
          <p:cNvPr id="7" name="Text Placeholder 6"/>
          <p:cNvSpPr>
            <a:spLocks noGrp="1"/>
          </p:cNvSpPr>
          <p:nvPr>
            <p:ph type="body" idx="1"/>
          </p:nvPr>
        </p:nvSpPr>
        <p:spPr>
          <a:xfrm>
            <a:off x="310896" y="676656"/>
            <a:ext cx="3568377" cy="3967800"/>
          </a:xfrm>
        </p:spPr>
        <p:txBody>
          <a:bodyPr>
            <a:normAutofit/>
          </a:bodyPr>
          <a:lstStyle/>
          <a:p>
            <a:r>
              <a:rPr lang="en-US" sz="1400" dirty="0" err="1" smtClean="0"/>
              <a:t>Tương</a:t>
            </a:r>
            <a:r>
              <a:rPr lang="en-US" sz="1400" dirty="0" smtClean="0"/>
              <a:t> </a:t>
            </a:r>
            <a:r>
              <a:rPr lang="en-US" sz="1400" dirty="0" err="1" smtClean="0"/>
              <a:t>tự</a:t>
            </a:r>
            <a:r>
              <a:rPr lang="en-US" sz="1400" dirty="0" smtClean="0"/>
              <a:t> </a:t>
            </a:r>
            <a:r>
              <a:rPr lang="en-US" sz="1400" dirty="0" err="1" smtClean="0"/>
              <a:t>tensorflow</a:t>
            </a:r>
            <a:r>
              <a:rPr lang="en-US" sz="1400" dirty="0" smtClean="0"/>
              <a:t>, tensor </a:t>
            </a:r>
            <a:r>
              <a:rPr lang="en-US" sz="1400" dirty="0" err="1" smtClean="0"/>
              <a:t>trong</a:t>
            </a:r>
            <a:r>
              <a:rPr lang="en-US" sz="1400" dirty="0" smtClean="0"/>
              <a:t> </a:t>
            </a:r>
            <a:r>
              <a:rPr lang="en-US" sz="1400" dirty="0" err="1" smtClean="0"/>
              <a:t>pytorch</a:t>
            </a:r>
            <a:r>
              <a:rPr lang="en-US" sz="1400" dirty="0" smtClean="0"/>
              <a:t> </a:t>
            </a:r>
            <a:r>
              <a:rPr lang="en-US" sz="1400" dirty="0" err="1" smtClean="0"/>
              <a:t>để</a:t>
            </a:r>
            <a:r>
              <a:rPr lang="en-US" sz="1400" dirty="0" smtClean="0"/>
              <a:t> </a:t>
            </a:r>
            <a:r>
              <a:rPr lang="en-US" sz="1400" dirty="0" err="1" smtClean="0"/>
              <a:t>lưu</a:t>
            </a:r>
            <a:r>
              <a:rPr lang="en-US" sz="1400" dirty="0" smtClean="0"/>
              <a:t> </a:t>
            </a:r>
            <a:r>
              <a:rPr lang="en-US" sz="1400" dirty="0" err="1" smtClean="0"/>
              <a:t>trữ</a:t>
            </a:r>
            <a:r>
              <a:rPr lang="en-US" sz="1400" dirty="0" smtClean="0"/>
              <a:t> ma </a:t>
            </a:r>
            <a:r>
              <a:rPr lang="en-US" sz="1400" dirty="0" err="1" smtClean="0"/>
              <a:t>trận</a:t>
            </a:r>
            <a:r>
              <a:rPr lang="en-US" sz="1400" dirty="0" smtClean="0"/>
              <a:t> </a:t>
            </a:r>
            <a:r>
              <a:rPr lang="en-US" sz="1400" dirty="0" err="1" smtClean="0"/>
              <a:t>nhiều</a:t>
            </a:r>
            <a:r>
              <a:rPr lang="en-US" sz="1400" dirty="0" smtClean="0"/>
              <a:t> </a:t>
            </a:r>
            <a:r>
              <a:rPr lang="en-US" sz="1400" dirty="0" err="1" smtClean="0"/>
              <a:t>chiều</a:t>
            </a:r>
            <a:r>
              <a:rPr lang="en-US" sz="1400" dirty="0" smtClean="0"/>
              <a:t>. Tensor </a:t>
            </a:r>
            <a:r>
              <a:rPr lang="en-US" sz="1400" dirty="0" err="1" smtClean="0"/>
              <a:t>dùng</a:t>
            </a:r>
            <a:r>
              <a:rPr lang="en-US" sz="1400" dirty="0" smtClean="0"/>
              <a:t> </a:t>
            </a:r>
            <a:r>
              <a:rPr lang="en-US" sz="1400" dirty="0" err="1" smtClean="0"/>
              <a:t>để</a:t>
            </a:r>
            <a:r>
              <a:rPr lang="en-US" sz="1400" dirty="0" smtClean="0"/>
              <a:t> </a:t>
            </a:r>
            <a:r>
              <a:rPr lang="en-US" sz="1400" dirty="0" err="1" smtClean="0"/>
              <a:t>lưu</a:t>
            </a:r>
            <a:r>
              <a:rPr lang="en-US" sz="1400" dirty="0" smtClean="0"/>
              <a:t> </a:t>
            </a:r>
            <a:r>
              <a:rPr lang="en-US" sz="1400" dirty="0" err="1" smtClean="0"/>
              <a:t>trữ</a:t>
            </a:r>
            <a:r>
              <a:rPr lang="en-US" sz="1400" dirty="0" smtClean="0"/>
              <a:t> </a:t>
            </a:r>
            <a:r>
              <a:rPr lang="en-US" sz="1400" dirty="0" err="1" smtClean="0"/>
              <a:t>đầu</a:t>
            </a:r>
            <a:r>
              <a:rPr lang="en-US" sz="1400" dirty="0" smtClean="0"/>
              <a:t> </a:t>
            </a:r>
            <a:r>
              <a:rPr lang="en-US" sz="1400" dirty="0" err="1" smtClean="0"/>
              <a:t>vào</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và</a:t>
            </a:r>
            <a:r>
              <a:rPr lang="en-US" sz="1400" dirty="0" smtClean="0"/>
              <a:t> </a:t>
            </a:r>
            <a:r>
              <a:rPr lang="en-US" sz="1400" dirty="0" err="1" smtClean="0"/>
              <a:t>trọng</a:t>
            </a:r>
            <a:r>
              <a:rPr lang="en-US" sz="1400" dirty="0" smtClean="0"/>
              <a:t> </a:t>
            </a:r>
            <a:r>
              <a:rPr lang="en-US" sz="1400" dirty="0" err="1" smtClean="0"/>
              <a:t>số</a:t>
            </a:r>
            <a:r>
              <a:rPr lang="en-US" sz="1400" dirty="0" smtClean="0"/>
              <a:t> </a:t>
            </a:r>
            <a:r>
              <a:rPr lang="en-US" sz="1400" dirty="0" err="1" smtClean="0"/>
              <a:t>của</a:t>
            </a:r>
            <a:r>
              <a:rPr lang="en-US" sz="1400" dirty="0" smtClean="0"/>
              <a:t> </a:t>
            </a:r>
            <a:r>
              <a:rPr lang="en-US" sz="1400" dirty="0" err="1" smtClean="0"/>
              <a:t>mô</a:t>
            </a:r>
            <a:r>
              <a:rPr lang="en-US" sz="1400" dirty="0" smtClean="0"/>
              <a:t> </a:t>
            </a:r>
            <a:r>
              <a:rPr lang="en-US" sz="1400" dirty="0" err="1" smtClean="0"/>
              <a:t>hình</a:t>
            </a:r>
            <a:endParaRPr lang="en-US" sz="1400" dirty="0" smtClean="0"/>
          </a:p>
          <a:p>
            <a:pPr marL="114300" indent="0">
              <a:buNone/>
            </a:pPr>
            <a:endParaRPr lang="en-US" sz="1400" dirty="0"/>
          </a:p>
          <a:p>
            <a:r>
              <a:rPr lang="en-US" sz="1400" dirty="0" smtClean="0"/>
              <a:t>Tensor </a:t>
            </a:r>
            <a:r>
              <a:rPr lang="en-US" sz="1400" dirty="0" err="1" smtClean="0"/>
              <a:t>có</a:t>
            </a:r>
            <a:r>
              <a:rPr lang="en-US" sz="1400" dirty="0" smtClean="0"/>
              <a:t> </a:t>
            </a:r>
            <a:r>
              <a:rPr lang="en-US" sz="1400" dirty="0" err="1" smtClean="0"/>
              <a:t>thể</a:t>
            </a:r>
            <a:r>
              <a:rPr lang="en-US" sz="1400" dirty="0" smtClean="0"/>
              <a:t> </a:t>
            </a:r>
            <a:r>
              <a:rPr lang="en-US" sz="1400" dirty="0" err="1" smtClean="0"/>
              <a:t>được</a:t>
            </a:r>
            <a:r>
              <a:rPr lang="en-US" sz="1400" dirty="0" smtClean="0"/>
              <a:t> </a:t>
            </a:r>
            <a:r>
              <a:rPr lang="en-US" sz="1400" dirty="0" err="1" smtClean="0"/>
              <a:t>tạo</a:t>
            </a:r>
            <a:r>
              <a:rPr lang="en-US" sz="1400" dirty="0" smtClean="0"/>
              <a:t> </a:t>
            </a:r>
            <a:r>
              <a:rPr lang="en-US" sz="1400" dirty="0" err="1" smtClean="0"/>
              <a:t>ra</a:t>
            </a:r>
            <a:r>
              <a:rPr lang="en-US" sz="1400" dirty="0" smtClean="0"/>
              <a:t> </a:t>
            </a:r>
            <a:r>
              <a:rPr lang="en-US" sz="1400" dirty="0" err="1" smtClean="0"/>
              <a:t>từ</a:t>
            </a:r>
            <a:r>
              <a:rPr lang="en-US" sz="1400" dirty="0" smtClean="0"/>
              <a:t> list python, </a:t>
            </a:r>
            <a:r>
              <a:rPr lang="en-US" sz="1400" dirty="0" err="1" smtClean="0"/>
              <a:t>từ</a:t>
            </a:r>
            <a:r>
              <a:rPr lang="en-US" sz="1400" dirty="0" smtClean="0"/>
              <a:t> array </a:t>
            </a:r>
            <a:r>
              <a:rPr lang="en-US" sz="1400" dirty="0" err="1" smtClean="0"/>
              <a:t>của</a:t>
            </a:r>
            <a:r>
              <a:rPr lang="en-US" sz="1400" dirty="0" smtClean="0"/>
              <a:t> </a:t>
            </a:r>
            <a:r>
              <a:rPr lang="en-US" sz="1400" dirty="0" err="1" smtClean="0"/>
              <a:t>numpy</a:t>
            </a:r>
            <a:r>
              <a:rPr lang="en-US" sz="1400" dirty="0" smtClean="0"/>
              <a:t> </a:t>
            </a:r>
            <a:r>
              <a:rPr lang="en-US" sz="1400" dirty="0" err="1" smtClean="0"/>
              <a:t>hoặc</a:t>
            </a:r>
            <a:r>
              <a:rPr lang="en-US" sz="1400" dirty="0" smtClean="0"/>
              <a:t> </a:t>
            </a:r>
            <a:r>
              <a:rPr lang="en-US" sz="1400" dirty="0" err="1" smtClean="0"/>
              <a:t>từ</a:t>
            </a:r>
            <a:r>
              <a:rPr lang="en-US" sz="1400" dirty="0" smtClean="0"/>
              <a:t> </a:t>
            </a:r>
            <a:r>
              <a:rPr lang="en-US" sz="1400" dirty="0" err="1" smtClean="0"/>
              <a:t>một</a:t>
            </a:r>
            <a:r>
              <a:rPr lang="en-US" sz="1400" dirty="0" smtClean="0"/>
              <a:t> tensor </a:t>
            </a:r>
            <a:r>
              <a:rPr lang="en-US" sz="1400" dirty="0" err="1" smtClean="0"/>
              <a:t>khác</a:t>
            </a:r>
            <a:r>
              <a:rPr lang="en-US" sz="1400" dirty="0" smtClean="0"/>
              <a:t>.</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8" name="Picture 7"/>
          <p:cNvPicPr>
            <a:picLocks noChangeAspect="1"/>
          </p:cNvPicPr>
          <p:nvPr/>
        </p:nvPicPr>
        <p:blipFill>
          <a:blip r:embed="rId2"/>
          <a:stretch>
            <a:fillRect/>
          </a:stretch>
        </p:blipFill>
        <p:spPr>
          <a:xfrm>
            <a:off x="4520903" y="865310"/>
            <a:ext cx="4020819" cy="3438092"/>
          </a:xfrm>
          <a:prstGeom prst="rect">
            <a:avLst/>
          </a:prstGeom>
        </p:spPr>
      </p:pic>
    </p:spTree>
    <p:extLst>
      <p:ext uri="{BB962C8B-B14F-4D97-AF65-F5344CB8AC3E}">
        <p14:creationId xmlns:p14="http://schemas.microsoft.com/office/powerpoint/2010/main" val="3279800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Thuộc</a:t>
            </a:r>
            <a:r>
              <a:rPr lang="en-US" dirty="0" smtClean="0"/>
              <a:t> </a:t>
            </a:r>
            <a:r>
              <a:rPr lang="en-US" dirty="0" err="1" smtClean="0"/>
              <a:t>tính</a:t>
            </a:r>
            <a:r>
              <a:rPr lang="en-US" dirty="0" smtClean="0"/>
              <a:t> </a:t>
            </a:r>
            <a:r>
              <a:rPr lang="en-US" dirty="0" err="1" smtClean="0"/>
              <a:t>của</a:t>
            </a:r>
            <a:r>
              <a:rPr lang="en-US" dirty="0" smtClean="0"/>
              <a:t> tensor</a:t>
            </a:r>
            <a:endParaRPr lang="en-US" dirty="0"/>
          </a:p>
        </p:txBody>
      </p:sp>
      <p:sp>
        <p:nvSpPr>
          <p:cNvPr id="3" name="Text Placeholder 2"/>
          <p:cNvSpPr>
            <a:spLocks noGrp="1"/>
          </p:cNvSpPr>
          <p:nvPr>
            <p:ph type="body" idx="1"/>
          </p:nvPr>
        </p:nvSpPr>
        <p:spPr>
          <a:xfrm>
            <a:off x="242803" y="1081495"/>
            <a:ext cx="4115189" cy="3967800"/>
          </a:xfrm>
        </p:spPr>
        <p:txBody>
          <a:bodyPr/>
          <a:lstStyle/>
          <a:p>
            <a:r>
              <a:rPr lang="en-US" dirty="0"/>
              <a:t>s</a:t>
            </a:r>
            <a:r>
              <a:rPr lang="en-US" dirty="0" smtClean="0"/>
              <a:t>hape: </a:t>
            </a:r>
            <a:r>
              <a:rPr lang="en-US" dirty="0" err="1" smtClean="0"/>
              <a:t>kích</a:t>
            </a:r>
            <a:r>
              <a:rPr lang="en-US" dirty="0" smtClean="0"/>
              <a:t> </a:t>
            </a:r>
            <a:r>
              <a:rPr lang="en-US" dirty="0" err="1" smtClean="0"/>
              <a:t>thước</a:t>
            </a:r>
            <a:endParaRPr lang="en-US" dirty="0" smtClean="0"/>
          </a:p>
          <a:p>
            <a:r>
              <a:rPr lang="en-US" dirty="0" err="1"/>
              <a:t>d</a:t>
            </a:r>
            <a:r>
              <a:rPr lang="en-US" dirty="0" err="1" smtClean="0"/>
              <a:t>type</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lang="en-US" dirty="0" smtClean="0"/>
          </a:p>
          <a:p>
            <a:r>
              <a:rPr lang="en-US" dirty="0"/>
              <a:t>d</a:t>
            </a:r>
            <a:r>
              <a:rPr lang="en-US" dirty="0" smtClean="0"/>
              <a:t>evice: </a:t>
            </a:r>
            <a:r>
              <a:rPr lang="en-US" dirty="0" err="1" smtClean="0"/>
              <a:t>nơi</a:t>
            </a:r>
            <a:r>
              <a:rPr lang="en-US" dirty="0" smtClean="0"/>
              <a:t> </a:t>
            </a:r>
            <a:r>
              <a:rPr lang="en-US" dirty="0" err="1" smtClean="0"/>
              <a:t>chứa</a:t>
            </a:r>
            <a:r>
              <a:rPr lang="en-US" dirty="0" smtClean="0"/>
              <a:t> </a:t>
            </a:r>
            <a:r>
              <a:rPr lang="en-US" dirty="0" smtClean="0"/>
              <a:t>tensor</a:t>
            </a:r>
          </a:p>
          <a:p>
            <a:r>
              <a:rPr lang="en-US" dirty="0" err="1" smtClean="0"/>
              <a:t>Chuyển</a:t>
            </a:r>
            <a:r>
              <a:rPr lang="en-US" dirty="0" smtClean="0"/>
              <a:t> </a:t>
            </a:r>
            <a:r>
              <a:rPr lang="en-US" dirty="0" err="1" smtClean="0"/>
              <a:t>đổi</a:t>
            </a:r>
            <a:r>
              <a:rPr lang="en-US" dirty="0" smtClean="0"/>
              <a:t> </a:t>
            </a:r>
            <a:r>
              <a:rPr lang="en-US" dirty="0" err="1" smtClean="0"/>
              <a:t>giữa</a:t>
            </a:r>
            <a:r>
              <a:rPr lang="en-US" dirty="0" smtClean="0"/>
              <a:t> </a:t>
            </a:r>
            <a:r>
              <a:rPr lang="en-US" dirty="0" err="1" smtClean="0"/>
              <a:t>cpu</a:t>
            </a:r>
            <a:r>
              <a:rPr lang="en-US" dirty="0" smtClean="0"/>
              <a:t>, </a:t>
            </a:r>
            <a:r>
              <a:rPr lang="en-US" dirty="0" err="1" smtClean="0"/>
              <a:t>gpu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Picture 5"/>
          <p:cNvPicPr>
            <a:picLocks noChangeAspect="1"/>
          </p:cNvPicPr>
          <p:nvPr/>
        </p:nvPicPr>
        <p:blipFill>
          <a:blip r:embed="rId2"/>
          <a:stretch>
            <a:fillRect/>
          </a:stretch>
        </p:blipFill>
        <p:spPr>
          <a:xfrm>
            <a:off x="3395156" y="1214524"/>
            <a:ext cx="5505450" cy="2905125"/>
          </a:xfrm>
          <a:prstGeom prst="rect">
            <a:avLst/>
          </a:prstGeom>
        </p:spPr>
      </p:pic>
    </p:spTree>
    <p:extLst>
      <p:ext uri="{BB962C8B-B14F-4D97-AF65-F5344CB8AC3E}">
        <p14:creationId xmlns:p14="http://schemas.microsoft.com/office/powerpoint/2010/main" val="2108393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Phép</a:t>
            </a:r>
            <a:r>
              <a:rPr lang="en-US" dirty="0" smtClean="0"/>
              <a:t> </a:t>
            </a:r>
            <a:r>
              <a:rPr lang="en-US" dirty="0" err="1" smtClean="0"/>
              <a:t>tính</a:t>
            </a:r>
            <a:r>
              <a:rPr lang="en-US" dirty="0" smtClean="0"/>
              <a:t> (operations)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8" name="Text Placeholder 2"/>
          <p:cNvSpPr>
            <a:spLocks noGrp="1"/>
          </p:cNvSpPr>
          <p:nvPr>
            <p:ph type="body" idx="1"/>
          </p:nvPr>
        </p:nvSpPr>
        <p:spPr>
          <a:xfrm>
            <a:off x="310896" y="676656"/>
            <a:ext cx="4115189" cy="3967800"/>
          </a:xfrm>
        </p:spPr>
        <p:txBody>
          <a:bodyPr/>
          <a:lstStyle/>
          <a:p>
            <a:r>
              <a:rPr lang="en-US" dirty="0" err="1" smtClean="0"/>
              <a:t>Ép</a:t>
            </a:r>
            <a:r>
              <a:rPr lang="en-US" dirty="0" smtClean="0"/>
              <a:t> </a:t>
            </a:r>
            <a:r>
              <a:rPr lang="en-US" dirty="0" err="1" smtClean="0"/>
              <a:t>kích</a:t>
            </a:r>
            <a:r>
              <a:rPr lang="en-US" dirty="0" smtClean="0"/>
              <a:t> </a:t>
            </a:r>
            <a:r>
              <a:rPr lang="en-US" dirty="0" err="1" smtClean="0"/>
              <a:t>thước</a:t>
            </a:r>
            <a:r>
              <a:rPr lang="en-US" dirty="0" smtClean="0"/>
              <a:t> tensor</a:t>
            </a:r>
          </a:p>
          <a:p>
            <a:r>
              <a:rPr lang="en-US" dirty="0" err="1" smtClean="0"/>
              <a:t>Cộng</a:t>
            </a:r>
            <a:r>
              <a:rPr lang="en-US" dirty="0" smtClean="0"/>
              <a:t>, </a:t>
            </a:r>
            <a:r>
              <a:rPr lang="en-US" dirty="0" err="1" smtClean="0"/>
              <a:t>trừ</a:t>
            </a:r>
            <a:r>
              <a:rPr lang="en-US" dirty="0" smtClean="0"/>
              <a:t> 2 tensor</a:t>
            </a:r>
          </a:p>
          <a:p>
            <a:r>
              <a:rPr lang="en-US" dirty="0" err="1" smtClean="0"/>
              <a:t>Nhân</a:t>
            </a:r>
            <a:r>
              <a:rPr lang="en-US" dirty="0" smtClean="0"/>
              <a:t> </a:t>
            </a:r>
            <a:r>
              <a:rPr lang="en-US" dirty="0" err="1" smtClean="0"/>
              <a:t>phần</a:t>
            </a:r>
            <a:r>
              <a:rPr lang="en-US" dirty="0" smtClean="0"/>
              <a:t> </a:t>
            </a:r>
            <a:r>
              <a:rPr lang="en-US" dirty="0" err="1" smtClean="0"/>
              <a:t>tử</a:t>
            </a:r>
            <a:endParaRPr lang="en-US" dirty="0" smtClean="0"/>
          </a:p>
          <a:p>
            <a:r>
              <a:rPr lang="en-US" dirty="0" err="1" smtClean="0"/>
              <a:t>Nhân</a:t>
            </a:r>
            <a:r>
              <a:rPr lang="en-US" dirty="0" smtClean="0"/>
              <a:t> ma </a:t>
            </a:r>
            <a:r>
              <a:rPr lang="en-US" dirty="0" err="1" smtClean="0"/>
              <a:t>trận</a:t>
            </a:r>
            <a:endParaRPr lang="en-US" dirty="0"/>
          </a:p>
        </p:txBody>
      </p:sp>
      <p:pic>
        <p:nvPicPr>
          <p:cNvPr id="2" name="Picture 1"/>
          <p:cNvPicPr>
            <a:picLocks noChangeAspect="1"/>
          </p:cNvPicPr>
          <p:nvPr/>
        </p:nvPicPr>
        <p:blipFill>
          <a:blip r:embed="rId2"/>
          <a:stretch>
            <a:fillRect/>
          </a:stretch>
        </p:blipFill>
        <p:spPr>
          <a:xfrm>
            <a:off x="4332825" y="801233"/>
            <a:ext cx="4413975" cy="3970840"/>
          </a:xfrm>
          <a:prstGeom prst="rect">
            <a:avLst/>
          </a:prstGeom>
        </p:spPr>
      </p:pic>
    </p:spTree>
    <p:extLst>
      <p:ext uri="{BB962C8B-B14F-4D97-AF65-F5344CB8AC3E}">
        <p14:creationId xmlns:p14="http://schemas.microsoft.com/office/powerpoint/2010/main" val="3647759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Phép</a:t>
            </a:r>
            <a:r>
              <a:rPr lang="en-US" dirty="0" smtClean="0"/>
              <a:t> </a:t>
            </a:r>
            <a:r>
              <a:rPr lang="en-US" dirty="0" err="1" smtClean="0"/>
              <a:t>tính</a:t>
            </a:r>
            <a:r>
              <a:rPr lang="en-US" dirty="0" smtClean="0"/>
              <a:t> (operations)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8" name="Text Placeholder 2"/>
          <p:cNvSpPr>
            <a:spLocks noGrp="1"/>
          </p:cNvSpPr>
          <p:nvPr>
            <p:ph type="body" idx="1"/>
          </p:nvPr>
        </p:nvSpPr>
        <p:spPr>
          <a:xfrm>
            <a:off x="310896" y="676656"/>
            <a:ext cx="4115189" cy="3967800"/>
          </a:xfrm>
        </p:spPr>
        <p:txBody>
          <a:bodyPr/>
          <a:lstStyle/>
          <a:p>
            <a:r>
              <a:rPr lang="en-US" dirty="0" err="1" smtClean="0"/>
              <a:t>Chọn</a:t>
            </a:r>
            <a:r>
              <a:rPr lang="en-US" dirty="0" smtClean="0"/>
              <a:t> </a:t>
            </a:r>
            <a:r>
              <a:rPr lang="en-US" dirty="0" err="1" smtClean="0"/>
              <a:t>hàng</a:t>
            </a:r>
            <a:r>
              <a:rPr lang="en-US" dirty="0" smtClean="0"/>
              <a:t>, </a:t>
            </a:r>
            <a:r>
              <a:rPr lang="en-US" dirty="0" err="1" smtClean="0"/>
              <a:t>cột</a:t>
            </a:r>
            <a:endParaRPr lang="en-US" dirty="0" smtClean="0"/>
          </a:p>
          <a:p>
            <a:r>
              <a:rPr lang="en-US" dirty="0" err="1" smtClean="0"/>
              <a:t>Kết</a:t>
            </a:r>
            <a:r>
              <a:rPr lang="en-US" dirty="0" smtClean="0"/>
              <a:t> </a:t>
            </a:r>
            <a:r>
              <a:rPr lang="en-US" dirty="0" err="1" smtClean="0"/>
              <a:t>hợp</a:t>
            </a:r>
            <a:r>
              <a:rPr lang="en-US" dirty="0" smtClean="0"/>
              <a:t> </a:t>
            </a:r>
            <a:r>
              <a:rPr lang="en-US" dirty="0" err="1" smtClean="0"/>
              <a:t>nhiều</a:t>
            </a:r>
            <a:r>
              <a:rPr lang="en-US" dirty="0" smtClean="0"/>
              <a:t> tensor</a:t>
            </a:r>
            <a:endParaRPr lang="en-US" dirty="0"/>
          </a:p>
        </p:txBody>
      </p:sp>
      <p:pic>
        <p:nvPicPr>
          <p:cNvPr id="9" name="Picture 8"/>
          <p:cNvPicPr>
            <a:picLocks noChangeAspect="1"/>
          </p:cNvPicPr>
          <p:nvPr/>
        </p:nvPicPr>
        <p:blipFill rotWithShape="1">
          <a:blip r:embed="rId2"/>
          <a:srcRect t="14307"/>
          <a:stretch/>
        </p:blipFill>
        <p:spPr>
          <a:xfrm>
            <a:off x="4212077" y="806873"/>
            <a:ext cx="4132275" cy="3720426"/>
          </a:xfrm>
          <a:prstGeom prst="rect">
            <a:avLst/>
          </a:prstGeom>
        </p:spPr>
      </p:pic>
    </p:spTree>
    <p:extLst>
      <p:ext uri="{BB962C8B-B14F-4D97-AF65-F5344CB8AC3E}">
        <p14:creationId xmlns:p14="http://schemas.microsoft.com/office/powerpoint/2010/main" val="2806626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Chuyển</a:t>
            </a:r>
            <a:r>
              <a:rPr lang="en-US" dirty="0" smtClean="0"/>
              <a:t> </a:t>
            </a:r>
            <a:r>
              <a:rPr lang="en-US" dirty="0" err="1" smtClean="0"/>
              <a:t>đổi</a:t>
            </a:r>
            <a:r>
              <a:rPr lang="en-US" dirty="0" smtClean="0"/>
              <a:t> </a:t>
            </a:r>
            <a:r>
              <a:rPr lang="en-US" dirty="0" err="1" smtClean="0"/>
              <a:t>với</a:t>
            </a:r>
            <a:r>
              <a:rPr lang="en-US" dirty="0" smtClean="0"/>
              <a:t> </a:t>
            </a:r>
            <a:r>
              <a:rPr lang="en-US" dirty="0" err="1" smtClean="0"/>
              <a:t>numpy</a:t>
            </a:r>
            <a:r>
              <a:rPr lang="en-US" dirty="0" smtClean="0"/>
              <a:t>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Text Placeholder 2"/>
          <p:cNvSpPr>
            <a:spLocks noGrp="1"/>
          </p:cNvSpPr>
          <p:nvPr>
            <p:ph type="body" idx="1"/>
          </p:nvPr>
        </p:nvSpPr>
        <p:spPr>
          <a:xfrm>
            <a:off x="310896" y="676656"/>
            <a:ext cx="4115189" cy="3967800"/>
          </a:xfrm>
        </p:spPr>
        <p:txBody>
          <a:bodyPr/>
          <a:lstStyle/>
          <a:p>
            <a:r>
              <a:rPr lang="en-US" dirty="0" err="1" smtClean="0"/>
              <a:t>Chuyển</a:t>
            </a:r>
            <a:r>
              <a:rPr lang="en-US" dirty="0" smtClean="0"/>
              <a:t> </a:t>
            </a:r>
            <a:r>
              <a:rPr lang="en-US" dirty="0" err="1" smtClean="0"/>
              <a:t>từ</a:t>
            </a:r>
            <a:r>
              <a:rPr lang="en-US" dirty="0" smtClean="0"/>
              <a:t> tensor qua </a:t>
            </a:r>
            <a:r>
              <a:rPr lang="en-US" dirty="0" err="1" smtClean="0"/>
              <a:t>numpy</a:t>
            </a:r>
            <a:r>
              <a:rPr lang="en-US" dirty="0" smtClean="0"/>
              <a:t> </a:t>
            </a:r>
            <a:r>
              <a:rPr lang="en-US" dirty="0" err="1" smtClean="0"/>
              <a:t>và</a:t>
            </a:r>
            <a:r>
              <a:rPr lang="en-US" dirty="0" smtClean="0"/>
              <a:t> </a:t>
            </a:r>
            <a:r>
              <a:rPr lang="en-US" dirty="0" err="1" smtClean="0"/>
              <a:t>ngược</a:t>
            </a:r>
            <a:r>
              <a:rPr lang="en-US" dirty="0" smtClean="0"/>
              <a:t> </a:t>
            </a:r>
            <a:r>
              <a:rPr lang="en-US" dirty="0" err="1" smtClean="0"/>
              <a:t>lại</a:t>
            </a:r>
            <a:r>
              <a:rPr lang="en-US" dirty="0" smtClean="0"/>
              <a:t>.</a:t>
            </a:r>
          </a:p>
          <a:p>
            <a:r>
              <a:rPr lang="en-US" dirty="0" smtClean="0"/>
              <a:t>Tensor </a:t>
            </a:r>
            <a:r>
              <a:rPr lang="en-US" dirty="0" err="1" smtClean="0"/>
              <a:t>và</a:t>
            </a:r>
            <a:r>
              <a:rPr lang="en-US" dirty="0" smtClean="0"/>
              <a:t> </a:t>
            </a:r>
            <a:r>
              <a:rPr lang="en-US" dirty="0" err="1" smtClean="0"/>
              <a:t>biến</a:t>
            </a:r>
            <a:r>
              <a:rPr lang="en-US" dirty="0" smtClean="0"/>
              <a:t> </a:t>
            </a:r>
            <a:r>
              <a:rPr lang="en-US" dirty="0" err="1" smtClean="0"/>
              <a:t>numpy</a:t>
            </a:r>
            <a:r>
              <a:rPr lang="en-US" dirty="0" smtClean="0"/>
              <a:t> chia </a:t>
            </a:r>
            <a:r>
              <a:rPr lang="en-US" dirty="0" err="1" smtClean="0"/>
              <a:t>sẻ</a:t>
            </a:r>
            <a:r>
              <a:rPr lang="en-US" dirty="0" smtClean="0"/>
              <a:t> </a:t>
            </a:r>
            <a:r>
              <a:rPr lang="en-US" dirty="0" err="1" smtClean="0"/>
              <a:t>cùng</a:t>
            </a:r>
            <a:r>
              <a:rPr lang="en-US" dirty="0" smtClean="0"/>
              <a:t> </a:t>
            </a:r>
            <a:r>
              <a:rPr lang="en-US" dirty="0" err="1" smtClean="0"/>
              <a:t>bộ</a:t>
            </a:r>
            <a:r>
              <a:rPr lang="en-US" dirty="0" smtClean="0"/>
              <a:t> </a:t>
            </a:r>
            <a:r>
              <a:rPr lang="en-US" dirty="0" err="1" smtClean="0"/>
              <a:t>nhớ</a:t>
            </a:r>
            <a:r>
              <a:rPr lang="en-US" dirty="0" smtClean="0"/>
              <a:t>, </a:t>
            </a:r>
            <a:r>
              <a:rPr lang="en-US" dirty="0" err="1" smtClean="0"/>
              <a:t>nên</a:t>
            </a:r>
            <a:r>
              <a:rPr lang="en-US" dirty="0" smtClean="0"/>
              <a:t> </a:t>
            </a:r>
            <a:r>
              <a:rPr lang="en-US" dirty="0" err="1" smtClean="0"/>
              <a:t>cùng</a:t>
            </a:r>
            <a:r>
              <a:rPr lang="en-US" dirty="0" smtClean="0"/>
              <a:t> </a:t>
            </a:r>
            <a:r>
              <a:rPr lang="en-US" dirty="0" err="1" smtClean="0"/>
              <a:t>bị</a:t>
            </a:r>
            <a:r>
              <a:rPr lang="en-US" dirty="0" smtClean="0"/>
              <a:t> </a:t>
            </a:r>
            <a:r>
              <a:rPr lang="en-US" dirty="0" err="1" smtClean="0"/>
              <a:t>thay</a:t>
            </a:r>
            <a:r>
              <a:rPr lang="en-US" dirty="0" smtClean="0"/>
              <a:t> </a:t>
            </a:r>
            <a:r>
              <a:rPr lang="en-US" dirty="0" err="1" smtClean="0"/>
              <a:t>đổi</a:t>
            </a:r>
            <a:endParaRPr lang="en-US" dirty="0" smtClean="0"/>
          </a:p>
        </p:txBody>
      </p:sp>
      <p:pic>
        <p:nvPicPr>
          <p:cNvPr id="2" name="Picture 1"/>
          <p:cNvPicPr>
            <a:picLocks noChangeAspect="1"/>
          </p:cNvPicPr>
          <p:nvPr/>
        </p:nvPicPr>
        <p:blipFill>
          <a:blip r:embed="rId2"/>
          <a:stretch>
            <a:fillRect/>
          </a:stretch>
        </p:blipFill>
        <p:spPr>
          <a:xfrm>
            <a:off x="5209466" y="785899"/>
            <a:ext cx="2771775" cy="3762375"/>
          </a:xfrm>
          <a:prstGeom prst="rect">
            <a:avLst/>
          </a:prstGeom>
        </p:spPr>
      </p:pic>
    </p:spTree>
    <p:extLst>
      <p:ext uri="{BB962C8B-B14F-4D97-AF65-F5344CB8AC3E}">
        <p14:creationId xmlns:p14="http://schemas.microsoft.com/office/powerpoint/2010/main" val="250650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4" name="Text Placeholder 2"/>
          <p:cNvSpPr>
            <a:spLocks noGrp="1"/>
          </p:cNvSpPr>
          <p:nvPr>
            <p:ph type="body" idx="1"/>
          </p:nvPr>
        </p:nvSpPr>
        <p:spPr>
          <a:xfrm>
            <a:off x="310896" y="676656"/>
            <a:ext cx="8045164" cy="3967800"/>
          </a:xfrm>
        </p:spPr>
        <p:txBody>
          <a:bodyPr/>
          <a:lstStyle/>
          <a:p>
            <a:r>
              <a:rPr lang="en-US" dirty="0" err="1" smtClean="0"/>
              <a:t>Dùng</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trên</a:t>
            </a:r>
            <a:r>
              <a:rPr lang="en-US" dirty="0" smtClean="0"/>
              <a:t> </a:t>
            </a:r>
            <a:r>
              <a:rPr lang="en-US" dirty="0" err="1" smtClean="0"/>
              <a:t>các</a:t>
            </a:r>
            <a:r>
              <a:rPr lang="en-US" dirty="0" smtClean="0"/>
              <a:t> tensors. </a:t>
            </a:r>
            <a:r>
              <a:rPr lang="en-US" dirty="0" err="1" smtClean="0"/>
              <a:t>Công</a:t>
            </a:r>
            <a:r>
              <a:rPr lang="en-US" dirty="0" smtClean="0"/>
              <a:t> </a:t>
            </a:r>
            <a:r>
              <a:rPr lang="en-US" dirty="0" err="1" smtClean="0"/>
              <a:t>cụ</a:t>
            </a:r>
            <a:r>
              <a:rPr lang="en-US" dirty="0" smtClean="0"/>
              <a:t> </a:t>
            </a:r>
            <a:r>
              <a:rPr lang="en-US" dirty="0" err="1" smtClean="0"/>
              <a:t>để</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tham</a:t>
            </a:r>
            <a:r>
              <a:rPr lang="en-US" dirty="0" smtClean="0"/>
              <a:t> </a:t>
            </a:r>
            <a:r>
              <a:rPr lang="en-US" dirty="0" err="1" smtClean="0"/>
              <a:t>số</a:t>
            </a:r>
            <a:r>
              <a:rPr lang="en-US" dirty="0" smtClean="0"/>
              <a:t>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(back propagation).</a:t>
            </a:r>
            <a:endParaRPr lang="en-US" dirty="0"/>
          </a:p>
          <a:p>
            <a:endParaRPr lang="en-US" dirty="0" smtClean="0"/>
          </a:p>
          <a:p>
            <a:r>
              <a:rPr lang="en-US" dirty="0" err="1" smtClean="0"/>
              <a:t>Mỗi</a:t>
            </a:r>
            <a:r>
              <a:rPr lang="en-US" dirty="0" smtClean="0"/>
              <a:t> tensor </a:t>
            </a:r>
            <a:r>
              <a:rPr lang="en-US" dirty="0" err="1" smtClean="0"/>
              <a:t>sẽ</a:t>
            </a:r>
            <a:r>
              <a:rPr lang="en-US" dirty="0" smtClean="0"/>
              <a:t> </a:t>
            </a:r>
            <a:r>
              <a:rPr lang="en-US" dirty="0" err="1" smtClean="0"/>
              <a:t>có</a:t>
            </a:r>
            <a:r>
              <a:rPr lang="en-US" dirty="0" smtClean="0"/>
              <a:t> </a:t>
            </a:r>
            <a:r>
              <a:rPr lang="en-US" dirty="0" err="1" smtClean="0"/>
              <a:t>một</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requires_grad</a:t>
            </a:r>
            <a:r>
              <a:rPr lang="en-US" dirty="0" smtClean="0"/>
              <a:t>, </a:t>
            </a:r>
            <a:r>
              <a:rPr lang="en-US" dirty="0" err="1" smtClean="0"/>
              <a:t>mặc</a:t>
            </a:r>
            <a:r>
              <a:rPr lang="en-US" dirty="0" smtClean="0"/>
              <a:t> </a:t>
            </a:r>
            <a:r>
              <a:rPr lang="en-US" dirty="0" err="1" smtClean="0"/>
              <a:t>định</a:t>
            </a:r>
            <a:r>
              <a:rPr lang="en-US" dirty="0" smtClean="0"/>
              <a:t> </a:t>
            </a:r>
            <a:r>
              <a:rPr lang="en-US" dirty="0" err="1" smtClean="0"/>
              <a:t>là</a:t>
            </a:r>
            <a:r>
              <a:rPr lang="en-US" dirty="0" smtClean="0"/>
              <a:t> False. </a:t>
            </a:r>
            <a:r>
              <a:rPr lang="en-US" dirty="0" err="1" smtClean="0"/>
              <a:t>Chỉ</a:t>
            </a:r>
            <a:r>
              <a:rPr lang="en-US" dirty="0" smtClean="0"/>
              <a:t> </a:t>
            </a:r>
            <a:r>
              <a:rPr lang="en-US" dirty="0" err="1" smtClean="0"/>
              <a:t>những</a:t>
            </a:r>
            <a:r>
              <a:rPr lang="en-US" dirty="0" smtClean="0"/>
              <a:t> tensor </a:t>
            </a:r>
            <a:r>
              <a:rPr lang="en-US" dirty="0" err="1" smtClean="0"/>
              <a:t>có</a:t>
            </a:r>
            <a:r>
              <a:rPr lang="en-US" dirty="0" smtClean="0"/>
              <a:t> </a:t>
            </a:r>
            <a:r>
              <a:rPr lang="en-US" dirty="0" err="1" smtClean="0"/>
              <a:t>requires_grad</a:t>
            </a:r>
            <a:r>
              <a:rPr lang="en-US" dirty="0" smtClean="0"/>
              <a:t>=True </a:t>
            </a:r>
            <a:r>
              <a:rPr lang="en-US" dirty="0" err="1" smtClean="0"/>
              <a:t>sẽ</a:t>
            </a:r>
            <a:r>
              <a:rPr lang="en-US" dirty="0" smtClean="0"/>
              <a:t> </a:t>
            </a:r>
            <a:r>
              <a:rPr lang="en-US" dirty="0" err="1" smtClean="0"/>
              <a:t>được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khi</a:t>
            </a:r>
            <a:r>
              <a:rPr lang="en-US" dirty="0" smtClean="0"/>
              <a:t> </a:t>
            </a:r>
            <a:r>
              <a:rPr lang="en-US" dirty="0" err="1" smtClean="0"/>
              <a:t>gọi</a:t>
            </a:r>
            <a:r>
              <a:rPr lang="en-US" dirty="0" smtClean="0"/>
              <a:t> .backward()</a:t>
            </a:r>
          </a:p>
          <a:p>
            <a:endParaRPr lang="en-US" dirty="0"/>
          </a:p>
          <a:p>
            <a:r>
              <a:rPr lang="en-US" dirty="0" err="1" smtClean="0"/>
              <a:t>Khi</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torch.no_grad</a:t>
            </a:r>
            <a:r>
              <a:rPr lang="en-US" dirty="0" smtClean="0"/>
              <a:t>() </a:t>
            </a:r>
            <a:r>
              <a:rPr lang="en-US" dirty="0" err="1" smtClean="0"/>
              <a:t>được</a:t>
            </a:r>
            <a:r>
              <a:rPr lang="en-US" dirty="0" smtClean="0"/>
              <a:t> dung </a:t>
            </a:r>
            <a:r>
              <a:rPr lang="en-US" dirty="0" err="1" smtClean="0"/>
              <a:t>để</a:t>
            </a:r>
            <a:r>
              <a:rPr lang="en-US" dirty="0" smtClean="0"/>
              <a:t> </a:t>
            </a:r>
            <a:r>
              <a:rPr lang="en-US" dirty="0" err="1" smtClean="0"/>
              <a:t>không</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tham</a:t>
            </a:r>
            <a:r>
              <a:rPr lang="en-US" dirty="0" smtClean="0"/>
              <a:t> </a:t>
            </a:r>
            <a:r>
              <a:rPr lang="en-US" dirty="0" err="1" smtClean="0"/>
              <a:t>số</a:t>
            </a:r>
            <a:r>
              <a:rPr lang="en-US" dirty="0" smtClean="0"/>
              <a:t>.</a:t>
            </a:r>
            <a:endParaRPr lang="en-US" dirty="0" smtClean="0"/>
          </a:p>
        </p:txBody>
      </p:sp>
    </p:spTree>
    <p:extLst>
      <p:ext uri="{BB962C8B-B14F-4D97-AF65-F5344CB8AC3E}">
        <p14:creationId xmlns:p14="http://schemas.microsoft.com/office/powerpoint/2010/main" val="62108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4" name="Text Placeholder 2"/>
          <p:cNvSpPr>
            <a:spLocks noGrp="1"/>
          </p:cNvSpPr>
          <p:nvPr>
            <p:ph type="body" idx="1"/>
          </p:nvPr>
        </p:nvSpPr>
        <p:spPr>
          <a:xfrm>
            <a:off x="310896" y="676656"/>
            <a:ext cx="3686957" cy="3967800"/>
          </a:xfrm>
        </p:spPr>
        <p:txBody>
          <a:bodyPr/>
          <a:lstStyle/>
          <a:p>
            <a:r>
              <a:rPr lang="en-US" dirty="0" err="1" smtClean="0"/>
              <a:t>Ví</a:t>
            </a:r>
            <a:r>
              <a:rPr lang="en-US" dirty="0" smtClean="0"/>
              <a:t> </a:t>
            </a:r>
            <a:r>
              <a:rPr lang="en-US" dirty="0" err="1" smtClean="0"/>
              <a:t>dụ</a:t>
            </a:r>
            <a:r>
              <a:rPr lang="en-US" dirty="0"/>
              <a:t> </a:t>
            </a:r>
            <a:r>
              <a:rPr lang="en-US" dirty="0" err="1" smtClean="0"/>
              <a:t>requires_grad</a:t>
            </a:r>
            <a:r>
              <a:rPr lang="en-US" dirty="0" smtClean="0"/>
              <a:t> </a:t>
            </a:r>
            <a:r>
              <a:rPr lang="en-US" dirty="0"/>
              <a:t>:</a:t>
            </a:r>
            <a:endParaRPr lang="en-US" dirty="0" smtClean="0"/>
          </a:p>
          <a:p>
            <a:pPr lvl="1"/>
            <a:r>
              <a:rPr lang="en-US" dirty="0" err="1" smtClean="0"/>
              <a:t>Requires_grad</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lưu</a:t>
            </a:r>
            <a:r>
              <a:rPr lang="en-US" dirty="0" smtClean="0"/>
              <a:t> </a:t>
            </a:r>
            <a:r>
              <a:rPr lang="en-US" dirty="0" err="1" smtClean="0"/>
              <a:t>lại</a:t>
            </a:r>
            <a:r>
              <a:rPr lang="en-US" dirty="0" smtClean="0"/>
              <a:t> </a:t>
            </a:r>
            <a:r>
              <a:rPr lang="en-US" dirty="0" err="1" smtClean="0"/>
              <a:t>hàm</a:t>
            </a:r>
            <a:r>
              <a:rPr lang="en-US" dirty="0" smtClean="0"/>
              <a:t> </a:t>
            </a:r>
            <a:r>
              <a:rPr lang="en-US" dirty="0" err="1" smtClean="0"/>
              <a:t>đã</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toán</a:t>
            </a:r>
            <a:r>
              <a:rPr lang="en-US" dirty="0" smtClean="0"/>
              <a:t> tensor</a:t>
            </a:r>
            <a:endParaRPr lang="en-US" dirty="0" smtClean="0"/>
          </a:p>
        </p:txBody>
      </p:sp>
      <p:pic>
        <p:nvPicPr>
          <p:cNvPr id="3" name="Picture 2"/>
          <p:cNvPicPr>
            <a:picLocks noChangeAspect="1"/>
          </p:cNvPicPr>
          <p:nvPr/>
        </p:nvPicPr>
        <p:blipFill>
          <a:blip r:embed="rId2"/>
          <a:stretch>
            <a:fillRect/>
          </a:stretch>
        </p:blipFill>
        <p:spPr>
          <a:xfrm>
            <a:off x="3997853" y="948756"/>
            <a:ext cx="4162425" cy="3695700"/>
          </a:xfrm>
          <a:prstGeom prst="rect">
            <a:avLst/>
          </a:prstGeom>
        </p:spPr>
      </p:pic>
    </p:spTree>
    <p:extLst>
      <p:ext uri="{BB962C8B-B14F-4D97-AF65-F5344CB8AC3E}">
        <p14:creationId xmlns:p14="http://schemas.microsoft.com/office/powerpoint/2010/main" val="4082074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4" name="Text Placeholder 2"/>
          <p:cNvSpPr>
            <a:spLocks noGrp="1"/>
          </p:cNvSpPr>
          <p:nvPr>
            <p:ph type="body" idx="1"/>
          </p:nvPr>
        </p:nvSpPr>
        <p:spPr>
          <a:xfrm>
            <a:off x="310896" y="676656"/>
            <a:ext cx="3686957" cy="3967800"/>
          </a:xfrm>
        </p:spPr>
        <p:txBody>
          <a:bodyPr/>
          <a:lstStyle/>
          <a:p>
            <a:r>
              <a:rPr lang="en-US" dirty="0" err="1" smtClean="0"/>
              <a:t>Ví</a:t>
            </a:r>
            <a:r>
              <a:rPr lang="en-US" dirty="0" smtClean="0"/>
              <a:t> </a:t>
            </a:r>
            <a:r>
              <a:rPr lang="en-US" dirty="0" err="1" smtClean="0"/>
              <a:t>dụ</a:t>
            </a:r>
            <a:r>
              <a:rPr lang="en-US" dirty="0" smtClean="0"/>
              <a:t> gradient:</a:t>
            </a:r>
          </a:p>
          <a:p>
            <a:pPr lvl="1"/>
            <a:r>
              <a:rPr lang="en-US" dirty="0" err="1" smtClean="0"/>
              <a:t>Requires_grad</a:t>
            </a:r>
            <a:r>
              <a:rPr lang="en-US" dirty="0" smtClean="0"/>
              <a:t> </a:t>
            </a:r>
            <a:r>
              <a:rPr lang="en-US" dirty="0" err="1" smtClean="0"/>
              <a:t>được</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lưu</a:t>
            </a:r>
            <a:r>
              <a:rPr lang="en-US" dirty="0" smtClean="0"/>
              <a:t> </a:t>
            </a:r>
            <a:r>
              <a:rPr lang="en-US" dirty="0" err="1" smtClean="0"/>
              <a:t>lại</a:t>
            </a:r>
            <a:r>
              <a:rPr lang="en-US" dirty="0" smtClean="0"/>
              <a:t> </a:t>
            </a:r>
            <a:r>
              <a:rPr lang="en-US" dirty="0" err="1" smtClean="0"/>
              <a:t>hàm</a:t>
            </a:r>
            <a:r>
              <a:rPr lang="en-US" dirty="0" smtClean="0"/>
              <a:t> </a:t>
            </a:r>
            <a:r>
              <a:rPr lang="en-US" dirty="0" err="1" smtClean="0"/>
              <a:t>đã</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toán</a:t>
            </a:r>
            <a:r>
              <a:rPr lang="en-US" dirty="0" smtClean="0"/>
              <a:t> tensor</a:t>
            </a:r>
            <a:endParaRPr lang="en-US" dirty="0" smtClean="0"/>
          </a:p>
        </p:txBody>
      </p:sp>
      <p:pic>
        <p:nvPicPr>
          <p:cNvPr id="3" name="Picture 2"/>
          <p:cNvPicPr>
            <a:picLocks noChangeAspect="1"/>
          </p:cNvPicPr>
          <p:nvPr/>
        </p:nvPicPr>
        <p:blipFill>
          <a:blip r:embed="rId2"/>
          <a:stretch>
            <a:fillRect/>
          </a:stretch>
        </p:blipFill>
        <p:spPr>
          <a:xfrm>
            <a:off x="3997853" y="948756"/>
            <a:ext cx="4162425" cy="3695700"/>
          </a:xfrm>
          <a:prstGeom prst="rect">
            <a:avLst/>
          </a:prstGeom>
        </p:spPr>
      </p:pic>
    </p:spTree>
    <p:extLst>
      <p:ext uri="{BB962C8B-B14F-4D97-AF65-F5344CB8AC3E}">
        <p14:creationId xmlns:p14="http://schemas.microsoft.com/office/powerpoint/2010/main" val="1476920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Autograd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4" name="Text Placeholder 2"/>
          <p:cNvSpPr>
            <a:spLocks noGrp="1"/>
          </p:cNvSpPr>
          <p:nvPr>
            <p:ph type="body" idx="1"/>
          </p:nvPr>
        </p:nvSpPr>
        <p:spPr>
          <a:xfrm>
            <a:off x="310896" y="676656"/>
            <a:ext cx="3022854" cy="3967800"/>
          </a:xfrm>
        </p:spPr>
        <p:txBody>
          <a:bodyPr/>
          <a:lstStyle/>
          <a:p>
            <a:r>
              <a:rPr lang="en-US" dirty="0" err="1" smtClean="0"/>
              <a:t>Cách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và</a:t>
            </a:r>
            <a:r>
              <a:rPr lang="en-US" dirty="0" smtClean="0"/>
              <a:t> back propagation</a:t>
            </a:r>
          </a:p>
        </p:txBody>
      </p:sp>
      <p:pic>
        <p:nvPicPr>
          <p:cNvPr id="3" name="Picture 2"/>
          <p:cNvPicPr>
            <a:picLocks noChangeAspect="1"/>
          </p:cNvPicPr>
          <p:nvPr/>
        </p:nvPicPr>
        <p:blipFill>
          <a:blip r:embed="rId2"/>
          <a:stretch>
            <a:fillRect/>
          </a:stretch>
        </p:blipFill>
        <p:spPr>
          <a:xfrm>
            <a:off x="604838" y="1781175"/>
            <a:ext cx="2945262" cy="3176587"/>
          </a:xfrm>
          <a:prstGeom prst="rect">
            <a:avLst/>
          </a:prstGeom>
        </p:spPr>
      </p:pic>
      <p:pic>
        <p:nvPicPr>
          <p:cNvPr id="7" name="Picture 6"/>
          <p:cNvPicPr>
            <a:picLocks noChangeAspect="1"/>
          </p:cNvPicPr>
          <p:nvPr/>
        </p:nvPicPr>
        <p:blipFill>
          <a:blip r:embed="rId3"/>
          <a:stretch>
            <a:fillRect/>
          </a:stretch>
        </p:blipFill>
        <p:spPr>
          <a:xfrm>
            <a:off x="3844042" y="757937"/>
            <a:ext cx="4242373" cy="3805237"/>
          </a:xfrm>
          <a:prstGeom prst="rect">
            <a:avLst/>
          </a:prstGeom>
        </p:spPr>
      </p:pic>
    </p:spTree>
    <p:extLst>
      <p:ext uri="{BB962C8B-B14F-4D97-AF65-F5344CB8AC3E}">
        <p14:creationId xmlns:p14="http://schemas.microsoft.com/office/powerpoint/2010/main" val="1870488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Phân</a:t>
            </a:r>
            <a:r>
              <a:rPr lang="en-US" dirty="0" smtClean="0"/>
              <a:t> </a:t>
            </a:r>
            <a:r>
              <a:rPr lang="en-US" dirty="0" err="1" smtClean="0"/>
              <a:t>loại</a:t>
            </a:r>
            <a:r>
              <a:rPr lang="en-US" dirty="0" smtClean="0"/>
              <a:t> </a:t>
            </a:r>
            <a:r>
              <a:rPr lang="en-US" dirty="0" err="1" smtClean="0"/>
              <a:t>ảnh</a:t>
            </a:r>
            <a:r>
              <a:rPr lang="en-US" dirty="0" smtClean="0"/>
              <a:t> </a:t>
            </a:r>
            <a:r>
              <a:rPr lang="en-US" dirty="0" err="1" smtClean="0"/>
              <a:t>bằng</a:t>
            </a:r>
            <a:r>
              <a:rPr lang="en-US" dirty="0" smtClean="0"/>
              <a:t> </a:t>
            </a:r>
            <a:r>
              <a:rPr lang="en-US" dirty="0" err="1" smtClean="0"/>
              <a:t>pytorch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959129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Đọc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bằng</a:t>
            </a:r>
            <a:r>
              <a:rPr lang="en-US" dirty="0" smtClean="0"/>
              <a:t> </a:t>
            </a:r>
            <a:r>
              <a:rPr lang="en-US" dirty="0" err="1" smtClean="0"/>
              <a:t>torchvision</a:t>
            </a:r>
            <a:endParaRPr lang="en-US" dirty="0"/>
          </a:p>
        </p:txBody>
      </p:sp>
      <p:sp>
        <p:nvSpPr>
          <p:cNvPr id="7" name="Text Placeholder 6"/>
          <p:cNvSpPr>
            <a:spLocks noGrp="1"/>
          </p:cNvSpPr>
          <p:nvPr>
            <p:ph type="body" idx="1"/>
          </p:nvPr>
        </p:nvSpPr>
        <p:spPr>
          <a:xfrm>
            <a:off x="310896" y="676656"/>
            <a:ext cx="4286746" cy="3967800"/>
          </a:xfrm>
        </p:spPr>
        <p:txBody>
          <a:bodyPr>
            <a:normAutofit/>
          </a:bodyPr>
          <a:lstStyle/>
          <a:p>
            <a:r>
              <a:rPr lang="en-US" sz="1200" dirty="0" err="1" smtClean="0"/>
              <a:t>Thư</a:t>
            </a:r>
            <a:r>
              <a:rPr lang="en-US" sz="1200" dirty="0" smtClean="0"/>
              <a:t> </a:t>
            </a:r>
            <a:r>
              <a:rPr lang="en-US" sz="1200" dirty="0" err="1" smtClean="0"/>
              <a:t>viện</a:t>
            </a:r>
            <a:r>
              <a:rPr lang="en-US" sz="1200" dirty="0" smtClean="0"/>
              <a:t> </a:t>
            </a:r>
            <a:r>
              <a:rPr lang="en-US" sz="1200" dirty="0" err="1" smtClean="0"/>
              <a:t>torchvision</a:t>
            </a:r>
            <a:r>
              <a:rPr lang="en-US" sz="1200" dirty="0" smtClean="0"/>
              <a:t> </a:t>
            </a:r>
            <a:r>
              <a:rPr lang="en-US" sz="1200" dirty="0" err="1" smtClean="0"/>
              <a:t>có</a:t>
            </a:r>
            <a:r>
              <a:rPr lang="en-US" sz="1200" dirty="0" smtClean="0"/>
              <a:t> </a:t>
            </a:r>
            <a:r>
              <a:rPr lang="en-US" sz="1200" dirty="0" err="1" smtClean="0"/>
              <a:t>những</a:t>
            </a:r>
            <a:r>
              <a:rPr lang="en-US" sz="1200" dirty="0" smtClean="0"/>
              <a:t> </a:t>
            </a:r>
            <a:r>
              <a:rPr lang="en-US" sz="1200" dirty="0" err="1" smtClean="0"/>
              <a:t>thư</a:t>
            </a:r>
            <a:r>
              <a:rPr lang="en-US" sz="1200" dirty="0" smtClean="0"/>
              <a:t> </a:t>
            </a:r>
            <a:r>
              <a:rPr lang="en-US" sz="1200" dirty="0" err="1" smtClean="0"/>
              <a:t>viện</a:t>
            </a:r>
            <a:r>
              <a:rPr lang="en-US" sz="1200" dirty="0" smtClean="0"/>
              <a:t> con:</a:t>
            </a:r>
          </a:p>
          <a:p>
            <a:pPr lvl="1"/>
            <a:r>
              <a:rPr lang="en-US" sz="1000" dirty="0"/>
              <a:t>d</a:t>
            </a:r>
            <a:r>
              <a:rPr lang="en-US" sz="1000" dirty="0" smtClean="0"/>
              <a:t>atasets: </a:t>
            </a:r>
            <a:r>
              <a:rPr lang="en-US" sz="1000" dirty="0" err="1" smtClean="0"/>
              <a:t>chứa</a:t>
            </a:r>
            <a:r>
              <a:rPr lang="en-US" sz="1000" dirty="0" smtClean="0"/>
              <a:t> </a:t>
            </a:r>
            <a:r>
              <a:rPr lang="en-US" sz="1000" dirty="0" err="1" smtClean="0"/>
              <a:t>nhiều</a:t>
            </a:r>
            <a:r>
              <a:rPr lang="en-US" sz="1000" dirty="0" smtClean="0"/>
              <a:t> </a:t>
            </a:r>
            <a:r>
              <a:rPr lang="en-US" sz="1000" dirty="0" err="1" smtClean="0"/>
              <a:t>tập</a:t>
            </a:r>
            <a:r>
              <a:rPr lang="en-US" sz="1000" dirty="0" smtClean="0"/>
              <a:t> </a:t>
            </a:r>
            <a:r>
              <a:rPr lang="en-US" sz="1000" dirty="0" err="1" smtClean="0"/>
              <a:t>dữ</a:t>
            </a:r>
            <a:r>
              <a:rPr lang="en-US" sz="1000" dirty="0" smtClean="0"/>
              <a:t> </a:t>
            </a:r>
            <a:r>
              <a:rPr lang="en-US" sz="1000" dirty="0" err="1" smtClean="0"/>
              <a:t>liệu</a:t>
            </a:r>
            <a:r>
              <a:rPr lang="en-US" sz="1000" dirty="0" smtClean="0"/>
              <a:t> </a:t>
            </a:r>
            <a:r>
              <a:rPr lang="en-US" sz="1000" dirty="0" err="1" smtClean="0"/>
              <a:t>cơ</a:t>
            </a:r>
            <a:r>
              <a:rPr lang="en-US" sz="1000" dirty="0" smtClean="0"/>
              <a:t> </a:t>
            </a:r>
            <a:r>
              <a:rPr lang="en-US" sz="1000" dirty="0" err="1" smtClean="0"/>
              <a:t>bản</a:t>
            </a:r>
            <a:r>
              <a:rPr lang="en-US" sz="1000" dirty="0" smtClean="0"/>
              <a:t> </a:t>
            </a:r>
            <a:r>
              <a:rPr lang="en-US" sz="1000" dirty="0" err="1" smtClean="0"/>
              <a:t>như</a:t>
            </a:r>
            <a:r>
              <a:rPr lang="en-US" sz="1000" dirty="0" smtClean="0"/>
              <a:t> MNIST, Fashion-MNIST… </a:t>
            </a:r>
          </a:p>
          <a:p>
            <a:pPr lvl="1"/>
            <a:r>
              <a:rPr lang="en-US" sz="1000" dirty="0"/>
              <a:t>t</a:t>
            </a:r>
            <a:r>
              <a:rPr lang="en-US" sz="1000" dirty="0" smtClean="0"/>
              <a:t>ransform: </a:t>
            </a:r>
            <a:r>
              <a:rPr lang="en-US" sz="1000" dirty="0" err="1" smtClean="0"/>
              <a:t>những</a:t>
            </a:r>
            <a:r>
              <a:rPr lang="en-US" sz="1000" dirty="0" smtClean="0"/>
              <a:t> </a:t>
            </a:r>
            <a:r>
              <a:rPr lang="en-US" sz="1000" dirty="0" err="1" smtClean="0"/>
              <a:t>hàm</a:t>
            </a:r>
            <a:r>
              <a:rPr lang="en-US" sz="1000" dirty="0" smtClean="0"/>
              <a:t> </a:t>
            </a:r>
            <a:r>
              <a:rPr lang="en-US" sz="1000" dirty="0" err="1" smtClean="0"/>
              <a:t>tăng</a:t>
            </a:r>
            <a:r>
              <a:rPr lang="en-US" sz="1000" dirty="0" smtClean="0"/>
              <a:t> </a:t>
            </a:r>
            <a:r>
              <a:rPr lang="en-US" sz="1000" dirty="0" err="1" smtClean="0"/>
              <a:t>cường</a:t>
            </a:r>
            <a:r>
              <a:rPr lang="en-US" sz="1000" dirty="0" smtClean="0"/>
              <a:t> </a:t>
            </a:r>
            <a:r>
              <a:rPr lang="en-US" sz="1000" dirty="0" err="1" smtClean="0"/>
              <a:t>ảnh</a:t>
            </a:r>
            <a:r>
              <a:rPr lang="en-US" sz="1000" dirty="0" smtClean="0"/>
              <a:t>.</a:t>
            </a:r>
          </a:p>
          <a:p>
            <a:endParaRPr lang="en-US" sz="1200" dirty="0"/>
          </a:p>
          <a:p>
            <a:r>
              <a:rPr lang="en-US" sz="1200" dirty="0" err="1" smtClean="0"/>
              <a:t>Ví</a:t>
            </a:r>
            <a:r>
              <a:rPr lang="en-US" sz="1200" dirty="0" smtClean="0"/>
              <a:t> </a:t>
            </a:r>
            <a:r>
              <a:rPr lang="en-US" sz="1200" dirty="0" err="1" smtClean="0"/>
              <a:t>dụ</a:t>
            </a:r>
            <a:r>
              <a:rPr lang="en-US" sz="1200" dirty="0" smtClean="0"/>
              <a:t>:</a:t>
            </a:r>
          </a:p>
          <a:p>
            <a:pPr lvl="1"/>
            <a:r>
              <a:rPr lang="en-US" sz="1100" dirty="0" err="1"/>
              <a:t>S</a:t>
            </a:r>
            <a:r>
              <a:rPr lang="en-US" sz="1100" dirty="0" err="1" smtClean="0"/>
              <a:t>ử</a:t>
            </a:r>
            <a:r>
              <a:rPr lang="en-US" sz="1100" dirty="0" smtClean="0"/>
              <a:t> </a:t>
            </a:r>
            <a:r>
              <a:rPr lang="en-US" sz="1100" dirty="0" err="1" smtClean="0"/>
              <a:t>dụng</a:t>
            </a:r>
            <a:r>
              <a:rPr lang="en-US" sz="1100" dirty="0" smtClean="0"/>
              <a:t> </a:t>
            </a:r>
            <a:r>
              <a:rPr lang="en-US" sz="1100" dirty="0" err="1" smtClean="0"/>
              <a:t>thư</a:t>
            </a:r>
            <a:r>
              <a:rPr lang="en-US" sz="1100" dirty="0" smtClean="0"/>
              <a:t> </a:t>
            </a:r>
            <a:r>
              <a:rPr lang="en-US" sz="1100" dirty="0" err="1" smtClean="0"/>
              <a:t>viện</a:t>
            </a:r>
            <a:r>
              <a:rPr lang="en-US" sz="1100" dirty="0" smtClean="0"/>
              <a:t> datasets </a:t>
            </a:r>
            <a:r>
              <a:rPr lang="en-US" sz="1100" dirty="0" err="1" smtClean="0"/>
              <a:t>để</a:t>
            </a:r>
            <a:r>
              <a:rPr lang="en-US" sz="1100" dirty="0" smtClean="0"/>
              <a:t> </a:t>
            </a:r>
            <a:r>
              <a:rPr lang="en-US" sz="1100" dirty="0" err="1" smtClean="0"/>
              <a:t>tải</a:t>
            </a:r>
            <a:r>
              <a:rPr lang="en-US" sz="1100" dirty="0" smtClean="0"/>
              <a:t> </a:t>
            </a:r>
            <a:r>
              <a:rPr lang="en-US" sz="1100" dirty="0" err="1" smtClean="0"/>
              <a:t>tập</a:t>
            </a:r>
            <a:r>
              <a:rPr lang="en-US" sz="1100" dirty="0" smtClean="0"/>
              <a:t> </a:t>
            </a:r>
            <a:r>
              <a:rPr lang="en-US" sz="1100" dirty="0" err="1" smtClean="0"/>
              <a:t>dữ</a:t>
            </a:r>
            <a:r>
              <a:rPr lang="en-US" sz="1100" dirty="0" smtClean="0"/>
              <a:t> </a:t>
            </a:r>
            <a:r>
              <a:rPr lang="en-US" sz="1100" dirty="0" err="1" smtClean="0"/>
              <a:t>liệu</a:t>
            </a:r>
            <a:r>
              <a:rPr lang="en-US" sz="1100" dirty="0" smtClean="0"/>
              <a:t> Fashion-MNIST </a:t>
            </a:r>
            <a:r>
              <a:rPr lang="en-US" sz="1100" dirty="0" err="1" smtClean="0"/>
              <a:t>về</a:t>
            </a:r>
            <a:r>
              <a:rPr lang="en-US" sz="1100" dirty="0" smtClean="0"/>
              <a:t> </a:t>
            </a:r>
            <a:r>
              <a:rPr lang="en-US" sz="1100" dirty="0" err="1" smtClean="0"/>
              <a:t>tệp</a:t>
            </a:r>
            <a:r>
              <a:rPr lang="en-US" sz="1100" dirty="0" smtClean="0"/>
              <a:t> data.</a:t>
            </a:r>
          </a:p>
          <a:p>
            <a:pPr lvl="1"/>
            <a:r>
              <a:rPr lang="en-US" sz="1100" dirty="0" err="1" smtClean="0"/>
              <a:t>Lớp</a:t>
            </a:r>
            <a:r>
              <a:rPr lang="en-US" sz="1100" dirty="0" smtClean="0"/>
              <a:t> </a:t>
            </a:r>
            <a:r>
              <a:rPr lang="en-US" sz="1100" dirty="0" err="1" smtClean="0"/>
              <a:t>FashionMNIST</a:t>
            </a:r>
            <a:r>
              <a:rPr lang="en-US" sz="1100" dirty="0" smtClean="0"/>
              <a:t> </a:t>
            </a:r>
            <a:r>
              <a:rPr lang="en-US" sz="1100" dirty="0" err="1" smtClean="0"/>
              <a:t>được</a:t>
            </a:r>
            <a:r>
              <a:rPr lang="en-US" sz="1100" dirty="0" smtClean="0"/>
              <a:t> </a:t>
            </a:r>
            <a:r>
              <a:rPr lang="en-US" sz="1100" dirty="0" err="1" smtClean="0"/>
              <a:t>tạo</a:t>
            </a:r>
            <a:r>
              <a:rPr lang="en-US" sz="1100" dirty="0" smtClean="0"/>
              <a:t> </a:t>
            </a:r>
            <a:r>
              <a:rPr lang="en-US" sz="1100" dirty="0" err="1" smtClean="0"/>
              <a:t>ra</a:t>
            </a:r>
            <a:r>
              <a:rPr lang="en-US" sz="1100" dirty="0" smtClean="0"/>
              <a:t> </a:t>
            </a:r>
            <a:r>
              <a:rPr lang="en-US" sz="1100" dirty="0" err="1" smtClean="0"/>
              <a:t>để</a:t>
            </a:r>
            <a:r>
              <a:rPr lang="en-US" sz="1100" dirty="0" smtClean="0"/>
              <a:t> </a:t>
            </a:r>
            <a:r>
              <a:rPr lang="en-US" sz="1100" dirty="0" err="1" smtClean="0"/>
              <a:t>đọc</a:t>
            </a:r>
            <a:r>
              <a:rPr lang="en-US" sz="1100" dirty="0" smtClean="0"/>
              <a:t> </a:t>
            </a:r>
            <a:r>
              <a:rPr lang="en-US" sz="1100" dirty="0" err="1" smtClean="0"/>
              <a:t>và</a:t>
            </a:r>
            <a:r>
              <a:rPr lang="en-US" sz="1100" dirty="0" smtClean="0"/>
              <a:t> </a:t>
            </a:r>
            <a:r>
              <a:rPr lang="en-US" sz="1100" dirty="0" err="1" smtClean="0"/>
              <a:t>cung</a:t>
            </a:r>
            <a:r>
              <a:rPr lang="en-US" sz="1100" dirty="0" smtClean="0"/>
              <a:t> </a:t>
            </a:r>
            <a:r>
              <a:rPr lang="en-US" sz="1100" dirty="0" err="1" smtClean="0"/>
              <a:t>cấp</a:t>
            </a:r>
            <a:r>
              <a:rPr lang="en-US" sz="1100" dirty="0" smtClean="0"/>
              <a:t> 1 </a:t>
            </a:r>
            <a:r>
              <a:rPr lang="en-US" sz="1100" dirty="0" err="1" smtClean="0"/>
              <a:t>mẫu</a:t>
            </a:r>
            <a:r>
              <a:rPr lang="en-US" sz="1100" dirty="0" smtClean="0"/>
              <a:t> </a:t>
            </a:r>
            <a:r>
              <a:rPr lang="en-US" sz="1100" dirty="0" err="1" smtClean="0"/>
              <a:t>dữ</a:t>
            </a:r>
            <a:r>
              <a:rPr lang="en-US" sz="1100" dirty="0" smtClean="0"/>
              <a:t> </a:t>
            </a:r>
            <a:r>
              <a:rPr lang="en-US" sz="1100" dirty="0" err="1" smtClean="0"/>
              <a:t>liệu</a:t>
            </a:r>
            <a:r>
              <a:rPr lang="en-US" sz="1100" dirty="0" smtClean="0"/>
              <a:t> </a:t>
            </a:r>
            <a:r>
              <a:rPr lang="en-US" sz="1100" dirty="0" err="1" smtClean="0"/>
              <a:t>trong</a:t>
            </a:r>
            <a:r>
              <a:rPr lang="en-US" sz="1100" dirty="0" smtClean="0"/>
              <a:t> </a:t>
            </a:r>
            <a:r>
              <a:rPr lang="en-US" sz="1100" dirty="0" err="1" smtClean="0"/>
              <a:t>tập</a:t>
            </a:r>
            <a:r>
              <a:rPr lang="en-US" sz="1100" dirty="0" smtClean="0"/>
              <a:t> Fashion-MNIST.</a:t>
            </a:r>
          </a:p>
          <a:p>
            <a:pPr lvl="1"/>
            <a:r>
              <a:rPr lang="en-US" sz="1100" dirty="0" err="1"/>
              <a:t>Đ</a:t>
            </a:r>
            <a:r>
              <a:rPr lang="en-US" sz="1100" dirty="0" err="1" smtClean="0"/>
              <a:t>ọc</a:t>
            </a:r>
            <a:r>
              <a:rPr lang="en-US" sz="1100" dirty="0" smtClean="0"/>
              <a:t> </a:t>
            </a:r>
            <a:r>
              <a:rPr lang="en-US" sz="1100" dirty="0" err="1" smtClean="0"/>
              <a:t>tất</a:t>
            </a:r>
            <a:r>
              <a:rPr lang="en-US" sz="1100" dirty="0" smtClean="0"/>
              <a:t> </a:t>
            </a:r>
            <a:r>
              <a:rPr lang="en-US" sz="1100" dirty="0" err="1" smtClean="0"/>
              <a:t>cả</a:t>
            </a:r>
            <a:r>
              <a:rPr lang="en-US" sz="1100" dirty="0" smtClean="0"/>
              <a:t> </a:t>
            </a:r>
            <a:r>
              <a:rPr lang="en-US" sz="1100" dirty="0" err="1" smtClean="0"/>
              <a:t>dữ</a:t>
            </a:r>
            <a:r>
              <a:rPr lang="en-US" sz="1100" dirty="0" smtClean="0"/>
              <a:t> </a:t>
            </a:r>
            <a:r>
              <a:rPr lang="en-US" sz="1100" dirty="0" err="1" smtClean="0"/>
              <a:t>liệu</a:t>
            </a:r>
            <a:r>
              <a:rPr lang="en-US" sz="1100" dirty="0" smtClean="0"/>
              <a:t> </a:t>
            </a:r>
            <a:r>
              <a:rPr lang="en-US" sz="1100" dirty="0" err="1" smtClean="0"/>
              <a:t>vào</a:t>
            </a:r>
            <a:r>
              <a:rPr lang="en-US" sz="1100" dirty="0" smtClean="0"/>
              <a:t> </a:t>
            </a:r>
            <a:r>
              <a:rPr lang="en-US" sz="1100" dirty="0" err="1" smtClean="0"/>
              <a:t>bộ</a:t>
            </a:r>
            <a:r>
              <a:rPr lang="en-US" sz="1100" dirty="0" smtClean="0"/>
              <a:t> </a:t>
            </a:r>
            <a:r>
              <a:rPr lang="en-US" sz="1100" dirty="0" err="1" smtClean="0"/>
              <a:t>nhớ</a:t>
            </a:r>
            <a:r>
              <a:rPr lang="en-US" sz="1100" dirty="0" smtClean="0"/>
              <a:t> </a:t>
            </a:r>
            <a:r>
              <a:rPr lang="en-US" sz="1100" dirty="0" err="1" smtClean="0"/>
              <a:t>trong</a:t>
            </a:r>
            <a:r>
              <a:rPr lang="en-US" sz="1100" dirty="0" smtClean="0"/>
              <a:t> </a:t>
            </a:r>
            <a:r>
              <a:rPr lang="en-US" sz="1100" dirty="0" err="1" smtClean="0"/>
              <a:t>một</a:t>
            </a:r>
            <a:r>
              <a:rPr lang="en-US" sz="1100" dirty="0" smtClean="0"/>
              <a:t> </a:t>
            </a:r>
            <a:r>
              <a:rPr lang="en-US" sz="1100" dirty="0" err="1" smtClean="0"/>
              <a:t>bản</a:t>
            </a:r>
            <a:r>
              <a:rPr lang="en-US" sz="1100" dirty="0" smtClean="0"/>
              <a:t> </a:t>
            </a:r>
            <a:r>
              <a:rPr lang="en-US" sz="1100" dirty="0" err="1" smtClean="0"/>
              <a:t>sao</a:t>
            </a:r>
            <a:r>
              <a:rPr lang="en-US" sz="1100" dirty="0" smtClean="0"/>
              <a:t> </a:t>
            </a:r>
            <a:r>
              <a:rPr lang="en-US" sz="1100" dirty="0" err="1" smtClean="0"/>
              <a:t>ảo</a:t>
            </a:r>
            <a:r>
              <a:rPr lang="en-US" sz="1100" dirty="0" smtClean="0"/>
              <a:t> (instance) </a:t>
            </a:r>
            <a:r>
              <a:rPr lang="en-US" sz="1100" dirty="0" err="1" smtClean="0"/>
              <a:t>của</a:t>
            </a:r>
            <a:r>
              <a:rPr lang="en-US" sz="1100" dirty="0" smtClean="0"/>
              <a:t> </a:t>
            </a:r>
            <a:r>
              <a:rPr lang="en-US" sz="1100" dirty="0" err="1" smtClean="0"/>
              <a:t>lớp</a:t>
            </a:r>
            <a:r>
              <a:rPr lang="en-US" sz="1100" dirty="0"/>
              <a:t> </a:t>
            </a:r>
            <a:r>
              <a:rPr lang="en-US" sz="1100" dirty="0" err="1" smtClean="0"/>
              <a:t>FashionMNIST</a:t>
            </a:r>
            <a:r>
              <a:rPr lang="en-US" sz="1100" dirty="0" smtClean="0"/>
              <a:t>. </a:t>
            </a:r>
          </a:p>
          <a:p>
            <a:pPr lvl="1"/>
            <a:r>
              <a:rPr lang="en-US" sz="1100" dirty="0" err="1" smtClean="0"/>
              <a:t>Phép</a:t>
            </a:r>
            <a:r>
              <a:rPr lang="en-US" sz="1100" dirty="0" smtClean="0"/>
              <a:t> </a:t>
            </a:r>
            <a:r>
              <a:rPr lang="en-US" sz="1100" dirty="0" err="1" smtClean="0"/>
              <a:t>tăng</a:t>
            </a:r>
            <a:r>
              <a:rPr lang="en-US" sz="1100" dirty="0" smtClean="0"/>
              <a:t> </a:t>
            </a:r>
            <a:r>
              <a:rPr lang="en-US" sz="1100" dirty="0" err="1" smtClean="0"/>
              <a:t>cường</a:t>
            </a:r>
            <a:r>
              <a:rPr lang="en-US" sz="1100" dirty="0" smtClean="0"/>
              <a:t> </a:t>
            </a:r>
            <a:r>
              <a:rPr lang="en-US" sz="1100" dirty="0" err="1" smtClean="0"/>
              <a:t>duy</a:t>
            </a:r>
            <a:r>
              <a:rPr lang="en-US" sz="1100" dirty="0" smtClean="0"/>
              <a:t> </a:t>
            </a:r>
            <a:r>
              <a:rPr lang="en-US" sz="1100" dirty="0" err="1" smtClean="0"/>
              <a:t>nhất</a:t>
            </a:r>
            <a:r>
              <a:rPr lang="en-US" sz="1100" dirty="0" smtClean="0"/>
              <a:t> </a:t>
            </a:r>
            <a:r>
              <a:rPr lang="en-US" sz="1100" dirty="0" err="1" smtClean="0"/>
              <a:t>được</a:t>
            </a:r>
            <a:r>
              <a:rPr lang="en-US" sz="1100" dirty="0" smtClean="0"/>
              <a:t> </a:t>
            </a:r>
            <a:r>
              <a:rPr lang="en-US" sz="1100" dirty="0" err="1" smtClean="0"/>
              <a:t>đưa</a:t>
            </a:r>
            <a:r>
              <a:rPr lang="en-US" sz="1100" dirty="0" smtClean="0"/>
              <a:t> </a:t>
            </a:r>
            <a:r>
              <a:rPr lang="en-US" sz="1100" dirty="0" err="1" smtClean="0"/>
              <a:t>vào</a:t>
            </a:r>
            <a:r>
              <a:rPr lang="en-US" sz="1100" dirty="0" smtClean="0"/>
              <a:t> </a:t>
            </a:r>
            <a:r>
              <a:rPr lang="en-US" sz="1100" dirty="0" err="1" smtClean="0"/>
              <a:t>là</a:t>
            </a:r>
            <a:r>
              <a:rPr lang="en-US" sz="1100" dirty="0" smtClean="0"/>
              <a:t> </a:t>
            </a:r>
            <a:r>
              <a:rPr lang="en-US" sz="1100" dirty="0" err="1" smtClean="0"/>
              <a:t>phép</a:t>
            </a:r>
            <a:r>
              <a:rPr lang="en-US" sz="1100" dirty="0" smtClean="0"/>
              <a:t> </a:t>
            </a:r>
            <a:r>
              <a:rPr lang="en-US" sz="1100" dirty="0" err="1" smtClean="0"/>
              <a:t>chuyển</a:t>
            </a:r>
            <a:r>
              <a:rPr lang="en-US" sz="1100" dirty="0" smtClean="0"/>
              <a:t> </a:t>
            </a:r>
            <a:r>
              <a:rPr lang="en-US" sz="1100" dirty="0" err="1" smtClean="0"/>
              <a:t>thành</a:t>
            </a:r>
            <a:r>
              <a:rPr lang="en-US" sz="1100" dirty="0" smtClean="0"/>
              <a:t> </a:t>
            </a:r>
            <a:r>
              <a:rPr lang="en-US" sz="1100" dirty="0" err="1" smtClean="0"/>
              <a:t>dạng</a:t>
            </a:r>
            <a:r>
              <a:rPr lang="en-US" sz="1100" dirty="0" smtClean="0"/>
              <a:t> tensor.</a:t>
            </a:r>
          </a:p>
          <a:p>
            <a:pPr marL="114300" indent="0">
              <a:buNone/>
            </a:pPr>
            <a:endParaRPr lang="en-US" sz="12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2" name="Picture 1"/>
          <p:cNvPicPr>
            <a:picLocks noChangeAspect="1"/>
          </p:cNvPicPr>
          <p:nvPr/>
        </p:nvPicPr>
        <p:blipFill>
          <a:blip r:embed="rId3"/>
          <a:stretch>
            <a:fillRect/>
          </a:stretch>
        </p:blipFill>
        <p:spPr>
          <a:xfrm>
            <a:off x="4597642" y="804546"/>
            <a:ext cx="4423508" cy="3050538"/>
          </a:xfrm>
          <a:prstGeom prst="rect">
            <a:avLst/>
          </a:prstGeom>
        </p:spPr>
      </p:pic>
    </p:spTree>
    <p:extLst>
      <p:ext uri="{BB962C8B-B14F-4D97-AF65-F5344CB8AC3E}">
        <p14:creationId xmlns:p14="http://schemas.microsoft.com/office/powerpoint/2010/main" val="1097491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Dataset</a:t>
            </a:r>
            <a:endParaRPr lang="en-US" dirty="0"/>
          </a:p>
        </p:txBody>
      </p:sp>
      <p:sp>
        <p:nvSpPr>
          <p:cNvPr id="7" name="Text Placeholder 6"/>
          <p:cNvSpPr>
            <a:spLocks noGrp="1"/>
          </p:cNvSpPr>
          <p:nvPr>
            <p:ph type="body" idx="1"/>
          </p:nvPr>
        </p:nvSpPr>
        <p:spPr>
          <a:xfrm>
            <a:off x="310896" y="676656"/>
            <a:ext cx="4676740" cy="3967800"/>
          </a:xfrm>
        </p:spPr>
        <p:txBody>
          <a:bodyPr>
            <a:normAutofit/>
          </a:bodyPr>
          <a:lstStyle/>
          <a:p>
            <a:r>
              <a:rPr lang="en-US" sz="1400" dirty="0" err="1" smtClean="0"/>
              <a:t>Một</a:t>
            </a:r>
            <a:r>
              <a:rPr lang="en-US" sz="1400" dirty="0" smtClean="0"/>
              <a:t> </a:t>
            </a:r>
            <a:r>
              <a:rPr lang="en-US" sz="1400" dirty="0" err="1" smtClean="0"/>
              <a:t>vài</a:t>
            </a:r>
            <a:r>
              <a:rPr lang="en-US" sz="1400" dirty="0" smtClean="0"/>
              <a:t> </a:t>
            </a:r>
            <a:r>
              <a:rPr lang="en-US" sz="1400" dirty="0" err="1" smtClean="0"/>
              <a:t>mẫu</a:t>
            </a:r>
            <a:r>
              <a:rPr lang="en-US" sz="1400" dirty="0" smtClean="0"/>
              <a:t> (sample) </a:t>
            </a:r>
            <a:r>
              <a:rPr lang="en-US" sz="1400" dirty="0" err="1" smtClean="0"/>
              <a:t>trong</a:t>
            </a:r>
            <a:r>
              <a:rPr lang="en-US" sz="1400" dirty="0" smtClean="0"/>
              <a:t> </a:t>
            </a:r>
            <a:r>
              <a:rPr lang="en-US" sz="1400" dirty="0" err="1" smtClean="0"/>
              <a:t>tập</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được</a:t>
            </a:r>
            <a:r>
              <a:rPr lang="en-US" sz="1400" dirty="0" smtClean="0"/>
              <a:t> </a:t>
            </a:r>
            <a:r>
              <a:rPr lang="en-US" sz="1400" dirty="0" err="1" smtClean="0"/>
              <a:t>vẽ</a:t>
            </a:r>
            <a:r>
              <a:rPr lang="en-US" sz="1400" dirty="0" smtClean="0"/>
              <a:t> </a:t>
            </a:r>
            <a:r>
              <a:rPr lang="en-US" sz="1400" dirty="0" err="1" smtClean="0"/>
              <a:t>ra</a:t>
            </a:r>
            <a:r>
              <a:rPr lang="en-US" sz="1400" dirty="0" smtClean="0"/>
              <a:t> </a:t>
            </a:r>
            <a:r>
              <a:rPr lang="en-US" sz="1400" dirty="0" err="1" smtClean="0"/>
              <a:t>bằng</a:t>
            </a:r>
            <a:r>
              <a:rPr lang="en-US" sz="1400" dirty="0" smtClean="0"/>
              <a:t> </a:t>
            </a:r>
            <a:r>
              <a:rPr lang="en-US" sz="1400" dirty="0" err="1" smtClean="0"/>
              <a:t>thư</a:t>
            </a:r>
            <a:r>
              <a:rPr lang="en-US" sz="1400" dirty="0" smtClean="0"/>
              <a:t> </a:t>
            </a:r>
            <a:r>
              <a:rPr lang="en-US" sz="1400" dirty="0" err="1" smtClean="0"/>
              <a:t>viện</a:t>
            </a:r>
            <a:r>
              <a:rPr lang="en-US" sz="1400" dirty="0" smtClean="0"/>
              <a:t> </a:t>
            </a:r>
            <a:r>
              <a:rPr lang="en-US" sz="1400" dirty="0" err="1" smtClean="0"/>
              <a:t>matplotlib</a:t>
            </a:r>
            <a:r>
              <a:rPr lang="en-US" sz="1400" dirty="0" smtClean="0"/>
              <a:t>.</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3" name="Picture 2"/>
          <p:cNvPicPr>
            <a:picLocks noChangeAspect="1"/>
          </p:cNvPicPr>
          <p:nvPr/>
        </p:nvPicPr>
        <p:blipFill>
          <a:blip r:embed="rId2"/>
          <a:stretch>
            <a:fillRect/>
          </a:stretch>
        </p:blipFill>
        <p:spPr>
          <a:xfrm>
            <a:off x="5210650" y="746044"/>
            <a:ext cx="2596592" cy="4026029"/>
          </a:xfrm>
          <a:prstGeom prst="rect">
            <a:avLst/>
          </a:prstGeom>
        </p:spPr>
      </p:pic>
    </p:spTree>
    <p:extLst>
      <p:ext uri="{BB962C8B-B14F-4D97-AF65-F5344CB8AC3E}">
        <p14:creationId xmlns:p14="http://schemas.microsoft.com/office/powerpoint/2010/main" val="1932980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Dataset</a:t>
            </a:r>
            <a:endParaRPr lang="en-US" dirty="0"/>
          </a:p>
        </p:txBody>
      </p:sp>
      <p:sp>
        <p:nvSpPr>
          <p:cNvPr id="7" name="Text Placeholder 6"/>
          <p:cNvSpPr>
            <a:spLocks noGrp="1"/>
          </p:cNvSpPr>
          <p:nvPr>
            <p:ph type="body" idx="1"/>
          </p:nvPr>
        </p:nvSpPr>
        <p:spPr>
          <a:xfrm>
            <a:off x="310896" y="676656"/>
            <a:ext cx="4676740" cy="3967800"/>
          </a:xfrm>
        </p:spPr>
        <p:txBody>
          <a:bodyPr>
            <a:normAutofit fontScale="92500" lnSpcReduction="20000"/>
          </a:bodyPr>
          <a:lstStyle/>
          <a:p>
            <a:r>
              <a:rPr lang="en-US" dirty="0" err="1" smtClean="0"/>
              <a:t>Xây</a:t>
            </a:r>
            <a:r>
              <a:rPr lang="en-US" dirty="0" smtClean="0"/>
              <a:t> </a:t>
            </a:r>
            <a:r>
              <a:rPr lang="en-US" dirty="0" err="1" smtClean="0"/>
              <a:t>dựng</a:t>
            </a:r>
            <a:r>
              <a:rPr lang="en-US" dirty="0" smtClean="0"/>
              <a:t> </a:t>
            </a:r>
            <a:r>
              <a:rPr lang="en-US" dirty="0" err="1" smtClean="0"/>
              <a:t>một</a:t>
            </a:r>
            <a:r>
              <a:rPr lang="en-US" dirty="0" smtClean="0"/>
              <a:t> </a:t>
            </a:r>
            <a:r>
              <a:rPr lang="en-US" dirty="0" err="1" smtClean="0"/>
              <a:t>lớp</a:t>
            </a:r>
            <a:r>
              <a:rPr lang="en-US" dirty="0" smtClean="0"/>
              <a:t> dataset </a:t>
            </a:r>
            <a:r>
              <a:rPr lang="en-US" dirty="0" err="1" smtClean="0"/>
              <a:t>tuỳ</a:t>
            </a:r>
            <a:r>
              <a:rPr lang="en-US" dirty="0" smtClean="0"/>
              <a:t> </a:t>
            </a:r>
            <a:r>
              <a:rPr lang="en-US" dirty="0" err="1" smtClean="0"/>
              <a:t>chỉnh</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lớp</a:t>
            </a:r>
            <a:r>
              <a:rPr lang="en-US" dirty="0" smtClean="0"/>
              <a:t> </a:t>
            </a:r>
            <a:r>
              <a:rPr lang="en-US" dirty="0" err="1" smtClean="0"/>
              <a:t>FashionMNIST</a:t>
            </a:r>
            <a:r>
              <a:rPr lang="en-US" dirty="0" smtClean="0"/>
              <a:t>)</a:t>
            </a:r>
          </a:p>
          <a:p>
            <a:endParaRPr lang="en-US" dirty="0"/>
          </a:p>
          <a:p>
            <a:r>
              <a:rPr lang="en-US" dirty="0" err="1" smtClean="0"/>
              <a:t>Hàm</a:t>
            </a:r>
            <a:r>
              <a:rPr lang="en-US" dirty="0" smtClean="0"/>
              <a:t> __</a:t>
            </a:r>
            <a:r>
              <a:rPr lang="en-US" dirty="0" err="1" smtClean="0"/>
              <a:t>init</a:t>
            </a:r>
            <a:r>
              <a:rPr lang="en-US" dirty="0" smtClean="0"/>
              <a:t>__:</a:t>
            </a:r>
          </a:p>
          <a:p>
            <a:pPr lvl="1"/>
            <a:r>
              <a:rPr lang="en-US" dirty="0" err="1"/>
              <a:t>Đ</a:t>
            </a:r>
            <a:r>
              <a:rPr lang="en-US" dirty="0" err="1" smtClean="0"/>
              <a:t>ọc</a:t>
            </a:r>
            <a:r>
              <a:rPr lang="en-US" dirty="0" smtClean="0"/>
              <a:t> file </a:t>
            </a:r>
            <a:r>
              <a:rPr lang="en-US" dirty="0" err="1" smtClean="0"/>
              <a:t>chứa</a:t>
            </a:r>
            <a:r>
              <a:rPr lang="en-US" dirty="0" smtClean="0"/>
              <a:t> </a:t>
            </a:r>
            <a:r>
              <a:rPr lang="en-US" dirty="0" err="1" smtClean="0"/>
              <a:t>nhãn</a:t>
            </a:r>
            <a:endParaRPr lang="en-US" dirty="0" smtClean="0"/>
          </a:p>
          <a:p>
            <a:pPr lvl="1"/>
            <a:r>
              <a:rPr lang="en-US" dirty="0" err="1" smtClean="0"/>
              <a:t>Lưu</a:t>
            </a:r>
            <a:r>
              <a:rPr lang="en-US" dirty="0" smtClean="0"/>
              <a:t> </a:t>
            </a:r>
            <a:r>
              <a:rPr lang="en-US" dirty="0" err="1" smtClean="0"/>
              <a:t>trữ</a:t>
            </a:r>
            <a:r>
              <a:rPr lang="en-US" dirty="0" smtClean="0"/>
              <a:t> </a:t>
            </a:r>
            <a:r>
              <a:rPr lang="en-US" dirty="0" err="1" smtClean="0"/>
              <a:t>thư</a:t>
            </a:r>
            <a:r>
              <a:rPr lang="en-US" dirty="0" smtClean="0"/>
              <a:t> </a:t>
            </a:r>
            <a:r>
              <a:rPr lang="en-US" dirty="0" err="1" smtClean="0"/>
              <a:t>mục</a:t>
            </a:r>
            <a:r>
              <a:rPr lang="en-US" dirty="0" smtClean="0"/>
              <a:t> </a:t>
            </a:r>
            <a:r>
              <a:rPr lang="en-US" dirty="0" err="1" smtClean="0"/>
              <a:t>chứa</a:t>
            </a:r>
            <a:r>
              <a:rPr lang="en-US" dirty="0" smtClean="0"/>
              <a:t> </a:t>
            </a:r>
            <a:r>
              <a:rPr lang="en-US" dirty="0" err="1" smtClean="0"/>
              <a:t>hình</a:t>
            </a:r>
            <a:r>
              <a:rPr lang="en-US" dirty="0" smtClean="0"/>
              <a:t> </a:t>
            </a:r>
            <a:r>
              <a:rPr lang="en-US" dirty="0" err="1" smtClean="0"/>
              <a:t>ảnh</a:t>
            </a:r>
            <a:r>
              <a:rPr lang="en-US" dirty="0" smtClean="0"/>
              <a:t>.</a:t>
            </a:r>
          </a:p>
          <a:p>
            <a:pPr lvl="1"/>
            <a:r>
              <a:rPr lang="en-US" dirty="0" err="1" smtClean="0"/>
              <a:t>Chọn</a:t>
            </a:r>
            <a:r>
              <a:rPr lang="en-US" dirty="0" smtClean="0"/>
              <a:t> </a:t>
            </a:r>
            <a:r>
              <a:rPr lang="en-US" dirty="0" err="1" smtClean="0"/>
              <a:t>các</a:t>
            </a:r>
            <a:r>
              <a:rPr lang="en-US" dirty="0" smtClean="0"/>
              <a:t> </a:t>
            </a:r>
            <a:r>
              <a:rPr lang="en-US" dirty="0" err="1" smtClean="0"/>
              <a:t>loại</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sẽ</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cho</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và</a:t>
            </a:r>
            <a:r>
              <a:rPr lang="en-US" dirty="0" smtClean="0"/>
              <a:t> </a:t>
            </a:r>
            <a:r>
              <a:rPr lang="en-US" dirty="0" err="1" smtClean="0"/>
              <a:t>nhãn</a:t>
            </a:r>
            <a:r>
              <a:rPr lang="en-US" dirty="0" smtClean="0"/>
              <a:t>.</a:t>
            </a:r>
          </a:p>
          <a:p>
            <a:endParaRPr lang="en-US" dirty="0"/>
          </a:p>
          <a:p>
            <a:r>
              <a:rPr lang="en-US" dirty="0" err="1" smtClean="0"/>
              <a:t>Hàm</a:t>
            </a:r>
            <a:r>
              <a:rPr lang="en-US" dirty="0" smtClean="0"/>
              <a:t> __</a:t>
            </a:r>
            <a:r>
              <a:rPr lang="en-US" dirty="0" err="1" smtClean="0"/>
              <a:t>getitem</a:t>
            </a:r>
            <a:r>
              <a:rPr lang="en-US" dirty="0" smtClean="0"/>
              <a:t>__:</a:t>
            </a:r>
          </a:p>
          <a:p>
            <a:pPr lvl="1"/>
            <a:r>
              <a:rPr lang="en-US" dirty="0" err="1" smtClean="0"/>
              <a:t>Chọn</a:t>
            </a:r>
            <a:r>
              <a:rPr lang="en-US" dirty="0" smtClean="0"/>
              <a:t> </a:t>
            </a:r>
            <a:r>
              <a:rPr lang="en-US" dirty="0" err="1" smtClean="0"/>
              <a:t>ra</a:t>
            </a:r>
            <a:r>
              <a:rPr lang="en-US" dirty="0" smtClean="0"/>
              <a:t> </a:t>
            </a:r>
            <a:r>
              <a:rPr lang="en-US" dirty="0" err="1" smtClean="0"/>
              <a:t>một</a:t>
            </a:r>
            <a:r>
              <a:rPr lang="en-US" dirty="0" smtClean="0"/>
              <a:t> </a:t>
            </a:r>
            <a:r>
              <a:rPr lang="en-US" dirty="0" err="1" smtClean="0"/>
              <a:t>mẫu</a:t>
            </a:r>
            <a:r>
              <a:rPr lang="en-US" dirty="0" smtClean="0"/>
              <a:t> </a:t>
            </a:r>
            <a:r>
              <a:rPr lang="en-US" dirty="0" err="1" smtClean="0"/>
              <a:t>trong</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với</a:t>
            </a:r>
            <a:r>
              <a:rPr lang="en-US" dirty="0" smtClean="0"/>
              <a:t> index </a:t>
            </a:r>
            <a:r>
              <a:rPr lang="en-US" dirty="0" err="1" smtClean="0"/>
              <a:t>tương</a:t>
            </a:r>
            <a:r>
              <a:rPr lang="en-US" dirty="0" smtClean="0"/>
              <a:t> </a:t>
            </a:r>
            <a:r>
              <a:rPr lang="en-US" dirty="0" err="1" smtClean="0"/>
              <a:t>ứng</a:t>
            </a:r>
            <a:r>
              <a:rPr lang="en-US" dirty="0" smtClean="0"/>
              <a:t>. </a:t>
            </a:r>
          </a:p>
          <a:p>
            <a:pPr lvl="1"/>
            <a:r>
              <a:rPr lang="en-US" dirty="0" err="1" smtClean="0"/>
              <a:t>Đọc</a:t>
            </a:r>
            <a:r>
              <a:rPr lang="en-US" dirty="0" smtClean="0"/>
              <a:t> </a:t>
            </a:r>
            <a:r>
              <a:rPr lang="en-US" dirty="0" err="1" smtClean="0"/>
              <a:t>nhãn</a:t>
            </a:r>
            <a:r>
              <a:rPr lang="en-US" dirty="0" smtClean="0"/>
              <a:t> </a:t>
            </a:r>
            <a:r>
              <a:rPr lang="en-US" dirty="0" err="1" smtClean="0"/>
              <a:t>tương</a:t>
            </a:r>
            <a:r>
              <a:rPr lang="en-US" dirty="0" smtClean="0"/>
              <a:t> </a:t>
            </a:r>
            <a:r>
              <a:rPr lang="en-US" dirty="0" err="1" smtClean="0"/>
              <a:t>ứng</a:t>
            </a:r>
            <a:endParaRPr lang="en-US" dirty="0" smtClean="0"/>
          </a:p>
          <a:p>
            <a:pPr lvl="1"/>
            <a:r>
              <a:rPr lang="en-US" dirty="0" err="1" smtClean="0"/>
              <a:t>Áp</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đã</a:t>
            </a:r>
            <a:r>
              <a:rPr lang="en-US" dirty="0" smtClean="0"/>
              <a:t> </a:t>
            </a:r>
            <a:r>
              <a:rPr lang="en-US" dirty="0" err="1" smtClean="0"/>
              <a:t>chọn</a:t>
            </a:r>
            <a:r>
              <a:rPr lang="en-US" dirty="0" smtClean="0"/>
              <a:t> </a:t>
            </a:r>
            <a:r>
              <a:rPr lang="en-US" dirty="0" err="1" smtClean="0"/>
              <a:t>cho</a:t>
            </a:r>
            <a:r>
              <a:rPr lang="en-US" dirty="0" smtClean="0"/>
              <a:t> </a:t>
            </a:r>
            <a:r>
              <a:rPr lang="en-US" dirty="0" err="1" smtClean="0"/>
              <a:t>ảnh</a:t>
            </a:r>
            <a:r>
              <a:rPr lang="en-US" dirty="0" smtClean="0"/>
              <a:t> </a:t>
            </a:r>
            <a:r>
              <a:rPr lang="en-US" dirty="0" err="1" smtClean="0"/>
              <a:t>và</a:t>
            </a:r>
            <a:r>
              <a:rPr lang="en-US" dirty="0" smtClean="0"/>
              <a:t> </a:t>
            </a:r>
            <a:r>
              <a:rPr lang="en-US" dirty="0" err="1" smtClean="0"/>
              <a:t>nhãn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2" name="Picture 1"/>
          <p:cNvPicPr>
            <a:picLocks noChangeAspect="1"/>
          </p:cNvPicPr>
          <p:nvPr/>
        </p:nvPicPr>
        <p:blipFill>
          <a:blip r:embed="rId2"/>
          <a:stretch>
            <a:fillRect/>
          </a:stretch>
        </p:blipFill>
        <p:spPr>
          <a:xfrm>
            <a:off x="4877973" y="1392380"/>
            <a:ext cx="4143177" cy="2445329"/>
          </a:xfrm>
          <a:prstGeom prst="rect">
            <a:avLst/>
          </a:prstGeom>
        </p:spPr>
      </p:pic>
    </p:spTree>
    <p:extLst>
      <p:ext uri="{BB962C8B-B14F-4D97-AF65-F5344CB8AC3E}">
        <p14:creationId xmlns:p14="http://schemas.microsoft.com/office/powerpoint/2010/main" val="3456339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Dataloader</a:t>
            </a:r>
            <a:endParaRPr lang="en-US" dirty="0"/>
          </a:p>
        </p:txBody>
      </p:sp>
      <p:sp>
        <p:nvSpPr>
          <p:cNvPr id="7" name="Text Placeholder 6"/>
          <p:cNvSpPr>
            <a:spLocks noGrp="1"/>
          </p:cNvSpPr>
          <p:nvPr>
            <p:ph type="body" idx="1"/>
          </p:nvPr>
        </p:nvSpPr>
        <p:spPr>
          <a:xfrm>
            <a:off x="310896" y="676656"/>
            <a:ext cx="3907813" cy="3967800"/>
          </a:xfrm>
        </p:spPr>
        <p:txBody>
          <a:bodyPr>
            <a:normAutofit/>
          </a:bodyPr>
          <a:lstStyle/>
          <a:p>
            <a:r>
              <a:rPr lang="en-US" sz="1400" dirty="0" err="1" smtClean="0"/>
              <a:t>Dataloader</a:t>
            </a:r>
            <a:r>
              <a:rPr lang="en-US" sz="1400" dirty="0" smtClean="0"/>
              <a:t> </a:t>
            </a:r>
            <a:r>
              <a:rPr lang="en-US" sz="1400" dirty="0" err="1" smtClean="0"/>
              <a:t>là</a:t>
            </a:r>
            <a:r>
              <a:rPr lang="en-US" sz="1400" dirty="0" smtClean="0"/>
              <a:t> </a:t>
            </a:r>
            <a:r>
              <a:rPr lang="en-US" sz="1400" dirty="0" err="1" smtClean="0"/>
              <a:t>một</a:t>
            </a:r>
            <a:r>
              <a:rPr lang="en-US" sz="1400" dirty="0" smtClean="0"/>
              <a:t> </a:t>
            </a:r>
            <a:r>
              <a:rPr lang="en-US" sz="1400" dirty="0" err="1" smtClean="0"/>
              <a:t>lớp</a:t>
            </a:r>
            <a:r>
              <a:rPr lang="en-US" sz="1400" dirty="0" smtClean="0"/>
              <a:t> </a:t>
            </a:r>
            <a:r>
              <a:rPr lang="en-US" sz="1400" dirty="0" err="1" smtClean="0"/>
              <a:t>dùng</a:t>
            </a:r>
            <a:r>
              <a:rPr lang="en-US" sz="1400" dirty="0" smtClean="0"/>
              <a:t> </a:t>
            </a:r>
            <a:r>
              <a:rPr lang="en-US" sz="1400" dirty="0" err="1" smtClean="0"/>
              <a:t>để</a:t>
            </a:r>
            <a:r>
              <a:rPr lang="en-US" sz="1400" dirty="0" smtClean="0"/>
              <a:t> </a:t>
            </a:r>
            <a:r>
              <a:rPr lang="en-US" sz="1400" dirty="0" err="1" smtClean="0"/>
              <a:t>cung</a:t>
            </a:r>
            <a:r>
              <a:rPr lang="en-US" sz="1400" dirty="0" smtClean="0"/>
              <a:t> </a:t>
            </a:r>
            <a:r>
              <a:rPr lang="en-US" sz="1400" dirty="0" err="1" smtClean="0"/>
              <a:t>cấp</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huấn</a:t>
            </a:r>
            <a:r>
              <a:rPr lang="en-US" sz="1400" dirty="0" smtClean="0"/>
              <a:t> </a:t>
            </a:r>
            <a:r>
              <a:rPr lang="en-US" sz="1400" dirty="0" err="1" smtClean="0"/>
              <a:t>luyện</a:t>
            </a:r>
            <a:r>
              <a:rPr lang="en-US" sz="1400" dirty="0" smtClean="0"/>
              <a:t> </a:t>
            </a:r>
            <a:r>
              <a:rPr lang="en-US" sz="1400" dirty="0" err="1" smtClean="0"/>
              <a:t>theo</a:t>
            </a:r>
            <a:r>
              <a:rPr lang="en-US" sz="1400" dirty="0" smtClean="0"/>
              <a:t> </a:t>
            </a:r>
            <a:r>
              <a:rPr lang="en-US" sz="1400" dirty="0" err="1" smtClean="0"/>
              <a:t>dạng</a:t>
            </a:r>
            <a:r>
              <a:rPr lang="en-US" sz="1400" dirty="0" smtClean="0"/>
              <a:t> mini-batch. </a:t>
            </a:r>
            <a:r>
              <a:rPr lang="en-US" sz="1400" dirty="0" err="1" smtClean="0"/>
              <a:t>Đầu</a:t>
            </a:r>
            <a:r>
              <a:rPr lang="en-US" sz="1400" dirty="0" smtClean="0"/>
              <a:t> </a:t>
            </a:r>
            <a:r>
              <a:rPr lang="en-US" sz="1400" dirty="0" err="1" smtClean="0"/>
              <a:t>vào</a:t>
            </a:r>
            <a:r>
              <a:rPr lang="en-US" sz="1400" dirty="0" smtClean="0"/>
              <a:t> </a:t>
            </a:r>
            <a:r>
              <a:rPr lang="en-US" sz="1400" dirty="0" err="1" smtClean="0"/>
              <a:t>của</a:t>
            </a:r>
            <a:r>
              <a:rPr lang="en-US" sz="1400" dirty="0" smtClean="0"/>
              <a:t> </a:t>
            </a:r>
            <a:r>
              <a:rPr lang="en-US" sz="1400" dirty="0" err="1" smtClean="0"/>
              <a:t>lớp</a:t>
            </a:r>
            <a:r>
              <a:rPr lang="en-US" sz="1400" dirty="0" smtClean="0"/>
              <a:t> </a:t>
            </a:r>
            <a:r>
              <a:rPr lang="en-US" sz="1400" dirty="0" err="1" smtClean="0"/>
              <a:t>này</a:t>
            </a:r>
            <a:r>
              <a:rPr lang="en-US" sz="1400" dirty="0" smtClean="0"/>
              <a:t> </a:t>
            </a:r>
            <a:r>
              <a:rPr lang="en-US" sz="1400" dirty="0" err="1" smtClean="0"/>
              <a:t>là</a:t>
            </a:r>
            <a:r>
              <a:rPr lang="en-US" sz="1400" dirty="0" smtClean="0"/>
              <a:t> </a:t>
            </a:r>
            <a:r>
              <a:rPr lang="en-US" sz="1400" dirty="0" err="1" smtClean="0"/>
              <a:t>lớp</a:t>
            </a:r>
            <a:r>
              <a:rPr lang="en-US" sz="1400" dirty="0" smtClean="0"/>
              <a:t> dataset </a:t>
            </a:r>
            <a:r>
              <a:rPr lang="en-US" sz="1400" dirty="0" err="1" smtClean="0"/>
              <a:t>đã</a:t>
            </a:r>
            <a:r>
              <a:rPr lang="en-US" sz="1400" dirty="0" smtClean="0"/>
              <a:t> </a:t>
            </a:r>
            <a:r>
              <a:rPr lang="en-US" sz="1400" dirty="0" err="1" smtClean="0"/>
              <a:t>được</a:t>
            </a:r>
            <a:r>
              <a:rPr lang="en-US" sz="1400" dirty="0" smtClean="0"/>
              <a:t> </a:t>
            </a:r>
            <a:r>
              <a:rPr lang="en-US" sz="1400" dirty="0" err="1" smtClean="0"/>
              <a:t>tạo</a:t>
            </a:r>
            <a:r>
              <a:rPr lang="en-US" sz="1400" dirty="0" smtClean="0"/>
              <a:t> </a:t>
            </a:r>
            <a:r>
              <a:rPr lang="en-US" sz="1400" dirty="0" err="1" smtClean="0"/>
              <a:t>trước</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4900449" y="853660"/>
            <a:ext cx="4120701" cy="3790796"/>
          </a:xfrm>
          <a:prstGeom prst="rect">
            <a:avLst/>
          </a:prstGeom>
        </p:spPr>
      </p:pic>
    </p:spTree>
    <p:extLst>
      <p:ext uri="{BB962C8B-B14F-4D97-AF65-F5344CB8AC3E}">
        <p14:creationId xmlns:p14="http://schemas.microsoft.com/office/powerpoint/2010/main" val="820925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4829140" cy="3967800"/>
          </a:xfrm>
        </p:spPr>
        <p:txBody>
          <a:bodyPr>
            <a:normAutofit/>
          </a:bodyPr>
          <a:lstStyle/>
          <a:p>
            <a:r>
              <a:rPr lang="en-US" sz="1400" dirty="0" err="1" smtClean="0"/>
              <a:t>Thư</a:t>
            </a:r>
            <a:r>
              <a:rPr lang="en-US" sz="1400" dirty="0" smtClean="0"/>
              <a:t> </a:t>
            </a:r>
            <a:r>
              <a:rPr lang="en-US" sz="1400" dirty="0" err="1" smtClean="0"/>
              <a:t>viện</a:t>
            </a:r>
            <a:r>
              <a:rPr lang="en-US" sz="1400" dirty="0" smtClean="0"/>
              <a:t> </a:t>
            </a:r>
            <a:r>
              <a:rPr lang="en-US" sz="1400" dirty="0" err="1" smtClean="0"/>
              <a:t>nn</a:t>
            </a:r>
            <a:r>
              <a:rPr lang="en-US" sz="1400" dirty="0" smtClean="0"/>
              <a:t> </a:t>
            </a:r>
            <a:r>
              <a:rPr lang="en-US" sz="1400" dirty="0" err="1" smtClean="0"/>
              <a:t>chứa</a:t>
            </a:r>
            <a:r>
              <a:rPr lang="en-US" sz="1400" dirty="0" smtClean="0"/>
              <a:t> </a:t>
            </a:r>
            <a:r>
              <a:rPr lang="en-US" sz="1400" dirty="0" err="1" smtClean="0"/>
              <a:t>các</a:t>
            </a:r>
            <a:r>
              <a:rPr lang="en-US" sz="1400" dirty="0" smtClean="0"/>
              <a:t> </a:t>
            </a:r>
            <a:r>
              <a:rPr lang="en-US" sz="1400" dirty="0" err="1" smtClean="0"/>
              <a:t>lớp</a:t>
            </a:r>
            <a:r>
              <a:rPr lang="en-US" sz="1400" dirty="0" smtClean="0"/>
              <a:t> </a:t>
            </a:r>
            <a:r>
              <a:rPr lang="en-US" sz="1400" dirty="0" err="1" smtClean="0"/>
              <a:t>để</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mô</a:t>
            </a:r>
            <a:r>
              <a:rPr lang="en-US" sz="1400" dirty="0" smtClean="0"/>
              <a:t> </a:t>
            </a:r>
            <a:r>
              <a:rPr lang="en-US" sz="1400" dirty="0" err="1" smtClean="0"/>
              <a:t>hình</a:t>
            </a:r>
            <a:endParaRPr lang="en-US" sz="1400" dirty="0" smtClean="0"/>
          </a:p>
          <a:p>
            <a:pPr lvl="1"/>
            <a:r>
              <a:rPr lang="en-US" sz="1400" dirty="0" err="1" smtClean="0"/>
              <a:t>Lớp</a:t>
            </a:r>
            <a:r>
              <a:rPr lang="en-US" sz="1400" dirty="0" smtClean="0"/>
              <a:t> </a:t>
            </a:r>
            <a:r>
              <a:rPr lang="en-US" sz="1400" dirty="0" err="1" smtClean="0"/>
              <a:t>nn.Sequential</a:t>
            </a:r>
            <a:r>
              <a:rPr lang="en-US" sz="1400" dirty="0" smtClean="0"/>
              <a:t>: </a:t>
            </a:r>
            <a:r>
              <a:rPr lang="en-US" sz="1400" dirty="0" err="1" smtClean="0"/>
              <a:t>liên</a:t>
            </a:r>
            <a:r>
              <a:rPr lang="en-US" sz="1400" dirty="0" smtClean="0"/>
              <a:t> </a:t>
            </a:r>
            <a:r>
              <a:rPr lang="en-US" sz="1400" dirty="0" err="1" smtClean="0"/>
              <a:t>kết</a:t>
            </a:r>
            <a:r>
              <a:rPr lang="en-US" sz="1400" dirty="0" smtClean="0"/>
              <a:t> </a:t>
            </a:r>
            <a:r>
              <a:rPr lang="en-US" sz="1400" dirty="0" err="1" smtClean="0"/>
              <a:t>các</a:t>
            </a:r>
            <a:r>
              <a:rPr lang="en-US" sz="1400" dirty="0" smtClean="0"/>
              <a:t> </a:t>
            </a:r>
            <a:r>
              <a:rPr lang="en-US" sz="1400" dirty="0" err="1" smtClean="0"/>
              <a:t>lớp</a:t>
            </a:r>
            <a:r>
              <a:rPr lang="en-US" sz="1400" dirty="0" smtClean="0"/>
              <a:t> </a:t>
            </a:r>
            <a:r>
              <a:rPr lang="en-US" sz="1400" dirty="0" err="1" smtClean="0"/>
              <a:t>riêng</a:t>
            </a:r>
            <a:r>
              <a:rPr lang="en-US" sz="1400" dirty="0" smtClean="0"/>
              <a:t> </a:t>
            </a:r>
            <a:r>
              <a:rPr lang="en-US" sz="1400" dirty="0" err="1" smtClean="0"/>
              <a:t>lẻ</a:t>
            </a:r>
            <a:endParaRPr lang="en-US" sz="1400" dirty="0" smtClean="0"/>
          </a:p>
          <a:p>
            <a:pPr lvl="1"/>
            <a:r>
              <a:rPr lang="en-US" sz="1400" dirty="0" err="1" smtClean="0"/>
              <a:t>Lớp</a:t>
            </a:r>
            <a:r>
              <a:rPr lang="en-US" sz="1400" dirty="0" smtClean="0"/>
              <a:t> </a:t>
            </a:r>
            <a:r>
              <a:rPr lang="en-US" sz="1400" dirty="0" err="1" smtClean="0"/>
              <a:t>nn.Flatten</a:t>
            </a:r>
            <a:r>
              <a:rPr lang="en-US" sz="1400" dirty="0" smtClean="0"/>
              <a:t>: </a:t>
            </a:r>
            <a:r>
              <a:rPr lang="en-US" sz="1400" dirty="0" err="1" smtClean="0"/>
              <a:t>chuyển</a:t>
            </a:r>
            <a:r>
              <a:rPr lang="en-US" sz="1400" dirty="0" smtClean="0"/>
              <a:t> ma </a:t>
            </a:r>
            <a:r>
              <a:rPr lang="en-US" sz="1400" dirty="0" err="1" smtClean="0"/>
              <a:t>trận</a:t>
            </a:r>
            <a:r>
              <a:rPr lang="en-US" sz="1400" dirty="0" smtClean="0"/>
              <a:t> </a:t>
            </a:r>
            <a:r>
              <a:rPr lang="en-US" sz="1400" dirty="0" err="1" smtClean="0"/>
              <a:t>thành</a:t>
            </a:r>
            <a:r>
              <a:rPr lang="en-US" sz="1400" dirty="0" smtClean="0"/>
              <a:t> vector</a:t>
            </a:r>
          </a:p>
          <a:p>
            <a:pPr lvl="1"/>
            <a:r>
              <a:rPr lang="en-US" sz="1400" dirty="0" err="1"/>
              <a:t>Lớp</a:t>
            </a:r>
            <a:r>
              <a:rPr lang="en-US" sz="1400" dirty="0"/>
              <a:t> </a:t>
            </a:r>
            <a:r>
              <a:rPr lang="en-US" sz="1400" dirty="0" err="1"/>
              <a:t>nn.Linear</a:t>
            </a:r>
            <a:r>
              <a:rPr lang="en-US" sz="1400" dirty="0"/>
              <a:t>: </a:t>
            </a:r>
            <a:r>
              <a:rPr lang="en-US" sz="1400" dirty="0" err="1"/>
              <a:t>lớp</a:t>
            </a:r>
            <a:r>
              <a:rPr lang="en-US" sz="1400" dirty="0"/>
              <a:t> fully connected </a:t>
            </a:r>
            <a:r>
              <a:rPr lang="en-US" sz="1400" dirty="0" err="1"/>
              <a:t>với</a:t>
            </a:r>
            <a:r>
              <a:rPr lang="en-US" sz="1400" dirty="0"/>
              <a:t> </a:t>
            </a:r>
            <a:r>
              <a:rPr lang="en-US" sz="1400" dirty="0" err="1"/>
              <a:t>thông</a:t>
            </a:r>
            <a:r>
              <a:rPr lang="en-US" sz="1400" dirty="0"/>
              <a:t> </a:t>
            </a:r>
            <a:r>
              <a:rPr lang="en-US" sz="1400" dirty="0" err="1"/>
              <a:t>số</a:t>
            </a:r>
            <a:r>
              <a:rPr lang="en-US" sz="1400" dirty="0"/>
              <a:t> </a:t>
            </a:r>
            <a:r>
              <a:rPr lang="en-US" sz="1400" dirty="0" err="1"/>
              <a:t>là</a:t>
            </a:r>
            <a:r>
              <a:rPr lang="en-US" sz="1400" dirty="0"/>
              <a:t> </a:t>
            </a:r>
            <a:r>
              <a:rPr lang="en-US" sz="1400" dirty="0" err="1"/>
              <a:t>số</a:t>
            </a:r>
            <a:r>
              <a:rPr lang="en-US" sz="1400" dirty="0"/>
              <a:t> neuron </a:t>
            </a:r>
            <a:r>
              <a:rPr lang="en-US" sz="1400" dirty="0" err="1"/>
              <a:t>của</a:t>
            </a:r>
            <a:r>
              <a:rPr lang="en-US" sz="1400" dirty="0"/>
              <a:t> </a:t>
            </a:r>
            <a:r>
              <a:rPr lang="en-US" sz="1400" dirty="0" err="1"/>
              <a:t>đầu</a:t>
            </a:r>
            <a:r>
              <a:rPr lang="en-US" sz="1400" dirty="0"/>
              <a:t> </a:t>
            </a:r>
            <a:r>
              <a:rPr lang="en-US" sz="1400" dirty="0" err="1"/>
              <a:t>vào</a:t>
            </a:r>
            <a:r>
              <a:rPr lang="en-US" sz="1400" dirty="0"/>
              <a:t> </a:t>
            </a:r>
            <a:r>
              <a:rPr lang="en-US" sz="1400" dirty="0" err="1"/>
              <a:t>và</a:t>
            </a:r>
            <a:r>
              <a:rPr lang="en-US" sz="1400" dirty="0"/>
              <a:t> </a:t>
            </a:r>
            <a:r>
              <a:rPr lang="en-US" sz="1400" dirty="0" err="1"/>
              <a:t>đầu</a:t>
            </a:r>
            <a:r>
              <a:rPr lang="en-US" sz="1400" dirty="0"/>
              <a:t> </a:t>
            </a:r>
            <a:r>
              <a:rPr lang="en-US" sz="1400" dirty="0" err="1"/>
              <a:t>ra.</a:t>
            </a:r>
            <a:r>
              <a:rPr lang="en-US" sz="1400" dirty="0"/>
              <a:t> </a:t>
            </a:r>
            <a:endParaRPr lang="en-US" sz="1400" dirty="0" smtClean="0"/>
          </a:p>
          <a:p>
            <a:pPr lvl="1"/>
            <a:r>
              <a:rPr lang="en-US" sz="1400" dirty="0" err="1" smtClean="0"/>
              <a:t>Lớp</a:t>
            </a:r>
            <a:r>
              <a:rPr lang="en-US" sz="1400" dirty="0" smtClean="0"/>
              <a:t> </a:t>
            </a:r>
            <a:r>
              <a:rPr lang="en-US" sz="1400" dirty="0" err="1"/>
              <a:t>nn.ReLU</a:t>
            </a:r>
            <a:r>
              <a:rPr lang="en-US" sz="1400" dirty="0"/>
              <a:t>: </a:t>
            </a:r>
            <a:r>
              <a:rPr lang="en-US" sz="1400" dirty="0" err="1"/>
              <a:t>hàm</a:t>
            </a:r>
            <a:r>
              <a:rPr lang="en-US" sz="1400" dirty="0"/>
              <a:t> </a:t>
            </a:r>
            <a:r>
              <a:rPr lang="en-US" sz="1400" dirty="0" err="1"/>
              <a:t>kích</a:t>
            </a:r>
            <a:r>
              <a:rPr lang="en-US" sz="1400" dirty="0"/>
              <a:t> </a:t>
            </a:r>
            <a:r>
              <a:rPr lang="en-US" sz="1400" dirty="0" err="1"/>
              <a:t>hoạt</a:t>
            </a:r>
            <a:r>
              <a:rPr lang="en-US" sz="1400" dirty="0"/>
              <a:t> </a:t>
            </a:r>
            <a:r>
              <a:rPr lang="en-US" sz="1400" dirty="0" smtClean="0"/>
              <a:t>RELU</a:t>
            </a:r>
          </a:p>
          <a:p>
            <a:pPr lvl="1"/>
            <a:r>
              <a:rPr lang="en-US" sz="1400" dirty="0" err="1" smtClean="0"/>
              <a:t>Hàm</a:t>
            </a:r>
            <a:r>
              <a:rPr lang="en-US" sz="1400" dirty="0" smtClean="0"/>
              <a:t> __</a:t>
            </a:r>
            <a:r>
              <a:rPr lang="en-US" sz="1400" dirty="0" err="1" smtClean="0"/>
              <a:t>init</a:t>
            </a:r>
            <a:r>
              <a:rPr lang="en-US" sz="1400" dirty="0" smtClean="0"/>
              <a:t>__ </a:t>
            </a:r>
            <a:r>
              <a:rPr lang="en-US" sz="1400" dirty="0" err="1" smtClean="0"/>
              <a:t>để</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mô</a:t>
            </a:r>
            <a:r>
              <a:rPr lang="en-US" sz="1400" dirty="0" smtClean="0"/>
              <a:t> </a:t>
            </a:r>
            <a:r>
              <a:rPr lang="en-US" sz="1400" dirty="0" err="1" smtClean="0"/>
              <a:t>hình</a:t>
            </a:r>
            <a:endParaRPr lang="en-US" sz="1400" dirty="0" smtClean="0"/>
          </a:p>
          <a:p>
            <a:pPr lvl="1"/>
            <a:r>
              <a:rPr lang="en-US" sz="1400" dirty="0" err="1" smtClean="0"/>
              <a:t>Hàm</a:t>
            </a:r>
            <a:r>
              <a:rPr lang="en-US" sz="1400" dirty="0" smtClean="0"/>
              <a:t> forward </a:t>
            </a:r>
            <a:r>
              <a:rPr lang="en-US" sz="1400" dirty="0" err="1" smtClean="0"/>
              <a:t>dùng</a:t>
            </a:r>
            <a:r>
              <a:rPr lang="en-US" sz="1400" dirty="0" smtClean="0"/>
              <a:t> </a:t>
            </a:r>
            <a:r>
              <a:rPr lang="en-US" sz="1400" dirty="0" err="1" smtClean="0"/>
              <a:t>để</a:t>
            </a:r>
            <a:r>
              <a:rPr lang="en-US" sz="1400" dirty="0" smtClean="0"/>
              <a:t> </a:t>
            </a:r>
            <a:r>
              <a:rPr lang="en-US" sz="1400" dirty="0" err="1" smtClean="0"/>
              <a:t>kích</a:t>
            </a:r>
            <a:r>
              <a:rPr lang="en-US" sz="1400" dirty="0" smtClean="0"/>
              <a:t> </a:t>
            </a:r>
            <a:r>
              <a:rPr lang="en-US" sz="1400" dirty="0" err="1" smtClean="0"/>
              <a:t>hoạt</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với</a:t>
            </a:r>
            <a:r>
              <a:rPr lang="en-US" sz="1400" dirty="0" smtClean="0"/>
              <a:t> </a:t>
            </a:r>
            <a:r>
              <a:rPr lang="en-US" sz="1400" dirty="0" err="1" smtClean="0"/>
              <a:t>thông</a:t>
            </a:r>
            <a:r>
              <a:rPr lang="en-US" sz="1400" dirty="0" smtClean="0"/>
              <a:t> </a:t>
            </a:r>
            <a:r>
              <a:rPr lang="en-US" sz="1400" dirty="0" err="1" smtClean="0"/>
              <a:t>số</a:t>
            </a:r>
            <a:r>
              <a:rPr lang="en-US" sz="1400" dirty="0" smtClean="0"/>
              <a:t> x </a:t>
            </a:r>
            <a:r>
              <a:rPr lang="en-US" sz="1400" dirty="0" err="1" smtClean="0"/>
              <a:t>là</a:t>
            </a:r>
            <a:r>
              <a:rPr lang="en-US" sz="1400" dirty="0" smtClean="0"/>
              <a:t> </a:t>
            </a:r>
            <a:r>
              <a:rPr lang="en-US" sz="1400" dirty="0" err="1" smtClean="0"/>
              <a:t>một</a:t>
            </a:r>
            <a:r>
              <a:rPr lang="en-US" sz="1400" dirty="0" smtClean="0"/>
              <a:t> tensor </a:t>
            </a:r>
            <a:r>
              <a:rPr lang="en-US" sz="1400" dirty="0" err="1" smtClean="0"/>
              <a:t>đầu</a:t>
            </a:r>
            <a:r>
              <a:rPr lang="en-US" sz="1400" dirty="0" smtClean="0"/>
              <a:t> </a:t>
            </a:r>
            <a:r>
              <a:rPr lang="en-US" sz="1400" dirty="0" err="1" smtClean="0"/>
              <a:t>vào</a:t>
            </a:r>
            <a:r>
              <a:rPr lang="en-US" sz="1400" dirty="0" smtClean="0"/>
              <a:t>.</a:t>
            </a:r>
            <a:endParaRPr lang="en-US" sz="1400" dirty="0"/>
          </a:p>
          <a:p>
            <a:endParaRPr lang="en-US" sz="1400" dirty="0" smtClean="0"/>
          </a:p>
          <a:p>
            <a:r>
              <a:rPr lang="en-US" sz="1400" dirty="0" err="1" smtClean="0"/>
              <a:t>Ví</a:t>
            </a:r>
            <a:r>
              <a:rPr lang="en-US" sz="1400" dirty="0" smtClean="0"/>
              <a:t> </a:t>
            </a:r>
            <a:r>
              <a:rPr lang="en-US" sz="1400" dirty="0" err="1" smtClean="0"/>
              <a:t>dụ</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phân</a:t>
            </a:r>
            <a:r>
              <a:rPr lang="en-US" sz="1400" dirty="0" smtClean="0"/>
              <a:t> </a:t>
            </a:r>
            <a:r>
              <a:rPr lang="en-US" sz="1400" dirty="0" err="1" smtClean="0"/>
              <a:t>loại</a:t>
            </a:r>
            <a:r>
              <a:rPr lang="en-US" sz="1400" dirty="0" smtClean="0"/>
              <a:t> </a:t>
            </a:r>
            <a:r>
              <a:rPr lang="en-US" sz="1400" dirty="0" err="1" smtClean="0"/>
              <a:t>ảnh</a:t>
            </a:r>
            <a:r>
              <a:rPr lang="en-US" sz="1400" dirty="0" smtClean="0"/>
              <a:t> </a:t>
            </a:r>
            <a:r>
              <a:rPr lang="en-US" sz="1400" dirty="0" err="1" smtClean="0"/>
              <a:t>FashionMNIST</a:t>
            </a:r>
            <a:r>
              <a:rPr lang="en-US" sz="1400" dirty="0" smtClean="0"/>
              <a:t>:</a:t>
            </a:r>
          </a:p>
          <a:p>
            <a:pPr lvl="1"/>
            <a:r>
              <a:rPr lang="en-US" sz="1400" dirty="0" smtClean="0"/>
              <a:t> </a:t>
            </a:r>
            <a:r>
              <a:rPr lang="en-US" sz="1400" dirty="0" err="1"/>
              <a:t>Lớp</a:t>
            </a:r>
            <a:r>
              <a:rPr lang="en-US" sz="1400" dirty="0"/>
              <a:t> </a:t>
            </a:r>
            <a:r>
              <a:rPr lang="en-US" sz="1400" dirty="0" err="1"/>
              <a:t>đầu</a:t>
            </a:r>
            <a:r>
              <a:rPr lang="en-US" sz="1400" dirty="0"/>
              <a:t> </a:t>
            </a:r>
            <a:r>
              <a:rPr lang="en-US" sz="1400" dirty="0" err="1"/>
              <a:t>tiên</a:t>
            </a:r>
            <a:r>
              <a:rPr lang="en-US" sz="1400" dirty="0"/>
              <a:t> </a:t>
            </a:r>
            <a:r>
              <a:rPr lang="en-US" sz="1400" dirty="0" err="1"/>
              <a:t>là</a:t>
            </a:r>
            <a:r>
              <a:rPr lang="en-US" sz="1400" dirty="0"/>
              <a:t> </a:t>
            </a:r>
            <a:r>
              <a:rPr lang="en-US" sz="1400" dirty="0" err="1"/>
              <a:t>ảnh</a:t>
            </a:r>
            <a:r>
              <a:rPr lang="en-US" sz="1400" dirty="0"/>
              <a:t> </a:t>
            </a:r>
            <a:r>
              <a:rPr lang="en-US" sz="1400" dirty="0" err="1"/>
              <a:t>nên</a:t>
            </a:r>
            <a:r>
              <a:rPr lang="en-US" sz="1400" dirty="0"/>
              <a:t> </a:t>
            </a:r>
            <a:r>
              <a:rPr lang="en-US" sz="1400" dirty="0" err="1"/>
              <a:t>có</a:t>
            </a:r>
            <a:r>
              <a:rPr lang="en-US" sz="1400" dirty="0"/>
              <a:t> </a:t>
            </a:r>
            <a:r>
              <a:rPr lang="en-US" sz="1400" dirty="0" err="1"/>
              <a:t>kích</a:t>
            </a:r>
            <a:r>
              <a:rPr lang="en-US" sz="1400" dirty="0"/>
              <a:t> </a:t>
            </a:r>
            <a:r>
              <a:rPr lang="en-US" sz="1400" dirty="0" err="1"/>
              <a:t>thước</a:t>
            </a:r>
            <a:r>
              <a:rPr lang="en-US" sz="1400" dirty="0"/>
              <a:t> 28x28.</a:t>
            </a:r>
          </a:p>
          <a:p>
            <a:pPr lvl="1"/>
            <a:r>
              <a:rPr lang="en-US" sz="1400" dirty="0" smtClean="0"/>
              <a:t>2 </a:t>
            </a:r>
            <a:r>
              <a:rPr lang="en-US" sz="1400" dirty="0" err="1" smtClean="0"/>
              <a:t>lớp</a:t>
            </a:r>
            <a:r>
              <a:rPr lang="en-US" sz="1400" dirty="0" smtClean="0"/>
              <a:t> </a:t>
            </a:r>
            <a:r>
              <a:rPr lang="en-US" sz="1400" dirty="0" err="1" smtClean="0"/>
              <a:t>giữa</a:t>
            </a:r>
            <a:r>
              <a:rPr lang="en-US" sz="1400" dirty="0" smtClean="0"/>
              <a:t> </a:t>
            </a:r>
            <a:r>
              <a:rPr lang="en-US" sz="1400" dirty="0" err="1" smtClean="0"/>
              <a:t>có</a:t>
            </a:r>
            <a:r>
              <a:rPr lang="en-US" sz="1400" dirty="0" smtClean="0"/>
              <a:t> 512 neuron </a:t>
            </a:r>
            <a:r>
              <a:rPr lang="en-US" sz="1400" dirty="0" err="1" smtClean="0"/>
              <a:t>mỗi</a:t>
            </a:r>
            <a:r>
              <a:rPr lang="en-US" sz="1400" dirty="0" smtClean="0"/>
              <a:t> </a:t>
            </a:r>
            <a:r>
              <a:rPr lang="en-US" sz="1400" dirty="0" err="1" smtClean="0"/>
              <a:t>lớp</a:t>
            </a:r>
            <a:endParaRPr lang="en-US" sz="1400" dirty="0" smtClean="0"/>
          </a:p>
          <a:p>
            <a:pPr lvl="1"/>
            <a:r>
              <a:rPr lang="en-US" sz="1400" dirty="0" err="1" smtClean="0"/>
              <a:t>Lớp</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có</a:t>
            </a:r>
            <a:r>
              <a:rPr lang="en-US" sz="1400" dirty="0" smtClean="0"/>
              <a:t> 10 neuron </a:t>
            </a:r>
            <a:r>
              <a:rPr lang="en-US" sz="1400" dirty="0" err="1" smtClean="0"/>
              <a:t>ứng</a:t>
            </a:r>
            <a:r>
              <a:rPr lang="en-US" sz="1400" dirty="0" smtClean="0"/>
              <a:t> </a:t>
            </a:r>
            <a:r>
              <a:rPr lang="en-US" sz="1400" dirty="0" err="1" smtClean="0"/>
              <a:t>với</a:t>
            </a:r>
            <a:r>
              <a:rPr lang="en-US" sz="1400" dirty="0" smtClean="0"/>
              <a:t> 10 </a:t>
            </a:r>
            <a:r>
              <a:rPr lang="en-US" sz="1400" dirty="0" err="1" smtClean="0"/>
              <a:t>lớp</a:t>
            </a:r>
            <a:r>
              <a:rPr lang="en-US" sz="1400" dirty="0" smtClean="0"/>
              <a:t> </a:t>
            </a:r>
            <a:r>
              <a:rPr lang="en-US" sz="1400" dirty="0" err="1" smtClean="0"/>
              <a:t>nhãn</a:t>
            </a:r>
            <a:r>
              <a:rPr lang="en-US" sz="1400" dirty="0" smtClean="0"/>
              <a:t> </a:t>
            </a:r>
          </a:p>
          <a:p>
            <a:pPr lvl="1"/>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3" name="Picture 2"/>
          <p:cNvPicPr>
            <a:picLocks noChangeAspect="1"/>
          </p:cNvPicPr>
          <p:nvPr/>
        </p:nvPicPr>
        <p:blipFill>
          <a:blip r:embed="rId2"/>
          <a:stretch>
            <a:fillRect/>
          </a:stretch>
        </p:blipFill>
        <p:spPr>
          <a:xfrm>
            <a:off x="5324761" y="759550"/>
            <a:ext cx="3507489" cy="3802011"/>
          </a:xfrm>
          <a:prstGeom prst="rect">
            <a:avLst/>
          </a:prstGeom>
        </p:spPr>
      </p:pic>
    </p:spTree>
    <p:extLst>
      <p:ext uri="{BB962C8B-B14F-4D97-AF65-F5344CB8AC3E}">
        <p14:creationId xmlns:p14="http://schemas.microsoft.com/office/powerpoint/2010/main" val="2644846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4615065" cy="3967800"/>
          </a:xfrm>
        </p:spPr>
        <p:txBody>
          <a:bodyPr>
            <a:normAutofit/>
          </a:bodyPr>
          <a:lstStyle/>
          <a:p>
            <a:r>
              <a:rPr lang="en-US" sz="1400" dirty="0" err="1" smtClean="0"/>
              <a:t>Có</a:t>
            </a:r>
            <a:r>
              <a:rPr lang="en-US" sz="1400" dirty="0" smtClean="0"/>
              <a:t> </a:t>
            </a:r>
            <a:r>
              <a:rPr lang="en-US" sz="1400" dirty="0" err="1" smtClean="0"/>
              <a:t>thể</a:t>
            </a:r>
            <a:r>
              <a:rPr lang="en-US" sz="1400" dirty="0" smtClean="0"/>
              <a:t> </a:t>
            </a:r>
            <a:r>
              <a:rPr lang="en-US" sz="1400" dirty="0" err="1" smtClean="0"/>
              <a:t>dùng</a:t>
            </a:r>
            <a:r>
              <a:rPr lang="en-US" sz="1400" dirty="0" smtClean="0"/>
              <a:t> </a:t>
            </a:r>
            <a:r>
              <a:rPr lang="en-US" sz="1400" dirty="0" err="1" smtClean="0"/>
              <a:t>hàm</a:t>
            </a:r>
            <a:r>
              <a:rPr lang="en-US" sz="1400" dirty="0" smtClean="0"/>
              <a:t> print </a:t>
            </a:r>
            <a:r>
              <a:rPr lang="en-US" sz="1400" dirty="0" err="1" smtClean="0"/>
              <a:t>để</a:t>
            </a:r>
            <a:r>
              <a:rPr lang="en-US" sz="1400" dirty="0" smtClean="0"/>
              <a:t> in </a:t>
            </a:r>
            <a:r>
              <a:rPr lang="en-US" sz="1400" dirty="0" err="1" smtClean="0"/>
              <a:t>cấu</a:t>
            </a:r>
            <a:r>
              <a:rPr lang="en-US" sz="1400" dirty="0" smtClean="0"/>
              <a:t> </a:t>
            </a:r>
            <a:r>
              <a:rPr lang="en-US" sz="1400" dirty="0" err="1" smtClean="0"/>
              <a:t>trúc</a:t>
            </a:r>
            <a:r>
              <a:rPr lang="en-US" sz="1400" dirty="0" smtClean="0"/>
              <a:t> </a:t>
            </a:r>
            <a:r>
              <a:rPr lang="en-US" sz="1400" dirty="0" err="1" smtClean="0"/>
              <a:t>mô</a:t>
            </a:r>
            <a:r>
              <a:rPr lang="en-US" sz="1400" dirty="0" smtClean="0"/>
              <a:t> </a:t>
            </a:r>
            <a:r>
              <a:rPr lang="en-US" sz="1400" dirty="0" err="1" smtClean="0"/>
              <a:t>hình</a:t>
            </a:r>
            <a:endParaRPr lang="en-US" sz="1400" dirty="0" smtClean="0"/>
          </a:p>
          <a:p>
            <a:endParaRPr lang="en-US" sz="1400" dirty="0"/>
          </a:p>
          <a:p>
            <a:endParaRPr lang="en-US" sz="1400" dirty="0"/>
          </a:p>
          <a:p>
            <a:r>
              <a:rPr lang="en-US" sz="1400" dirty="0" err="1" smtClean="0"/>
              <a:t>Ví</a:t>
            </a:r>
            <a:r>
              <a:rPr lang="en-US" sz="1400" dirty="0" smtClean="0"/>
              <a:t> </a:t>
            </a:r>
            <a:r>
              <a:rPr lang="en-US" sz="1400" dirty="0" err="1" smtClean="0"/>
              <a:t>dụ</a:t>
            </a:r>
            <a:r>
              <a:rPr lang="en-US" sz="1400" dirty="0" smtClean="0"/>
              <a:t>:</a:t>
            </a:r>
          </a:p>
          <a:p>
            <a:pPr lvl="1"/>
            <a:r>
              <a:rPr lang="en-US" sz="1400" dirty="0" err="1"/>
              <a:t>Thử</a:t>
            </a:r>
            <a:r>
              <a:rPr lang="en-US" sz="1400" dirty="0"/>
              <a:t> </a:t>
            </a:r>
            <a:r>
              <a:rPr lang="en-US" sz="1400" dirty="0" err="1"/>
              <a:t>nghiệm</a:t>
            </a:r>
            <a:r>
              <a:rPr lang="en-US" sz="1400" dirty="0"/>
              <a:t> </a:t>
            </a:r>
            <a:r>
              <a:rPr lang="en-US" sz="1400" dirty="0" err="1"/>
              <a:t>mô</a:t>
            </a:r>
            <a:r>
              <a:rPr lang="en-US" sz="1400" dirty="0"/>
              <a:t> </a:t>
            </a:r>
            <a:r>
              <a:rPr lang="en-US" sz="1400" dirty="0" err="1"/>
              <a:t>hình</a:t>
            </a:r>
            <a:r>
              <a:rPr lang="en-US" sz="1400" dirty="0"/>
              <a:t> </a:t>
            </a:r>
            <a:r>
              <a:rPr lang="en-US" sz="1400" dirty="0" err="1"/>
              <a:t>trên</a:t>
            </a:r>
            <a:r>
              <a:rPr lang="en-US" sz="1400" dirty="0"/>
              <a:t> </a:t>
            </a:r>
            <a:r>
              <a:rPr lang="en-US" sz="1400" dirty="0" err="1"/>
              <a:t>một</a:t>
            </a:r>
            <a:r>
              <a:rPr lang="en-US" sz="1400" dirty="0"/>
              <a:t> </a:t>
            </a:r>
            <a:r>
              <a:rPr lang="en-US" sz="1400" dirty="0" err="1"/>
              <a:t>đầu</a:t>
            </a:r>
            <a:r>
              <a:rPr lang="en-US" sz="1400" dirty="0"/>
              <a:t> </a:t>
            </a:r>
            <a:r>
              <a:rPr lang="en-US" sz="1400" dirty="0" err="1"/>
              <a:t>vào</a:t>
            </a:r>
            <a:r>
              <a:rPr lang="en-US" sz="1400" dirty="0"/>
              <a:t> </a:t>
            </a:r>
            <a:r>
              <a:rPr lang="en-US" sz="1400" dirty="0" err="1"/>
              <a:t>có</a:t>
            </a:r>
            <a:r>
              <a:rPr lang="en-US" sz="1400" dirty="0"/>
              <a:t> </a:t>
            </a:r>
            <a:r>
              <a:rPr lang="en-US" sz="1400" dirty="0" err="1"/>
              <a:t>cùng</a:t>
            </a:r>
            <a:r>
              <a:rPr lang="en-US" sz="1400" dirty="0"/>
              <a:t> </a:t>
            </a:r>
            <a:r>
              <a:rPr lang="en-US" sz="1400" dirty="0" err="1"/>
              <a:t>kích</a:t>
            </a:r>
            <a:r>
              <a:rPr lang="en-US" sz="1400" dirty="0"/>
              <a:t> </a:t>
            </a:r>
            <a:r>
              <a:rPr lang="en-US" sz="1400" dirty="0" err="1"/>
              <a:t>thước</a:t>
            </a:r>
            <a:r>
              <a:rPr lang="en-US" sz="1400" dirty="0"/>
              <a:t> </a:t>
            </a:r>
            <a:r>
              <a:rPr lang="en-US" sz="1400" dirty="0" err="1"/>
              <a:t>ảnh</a:t>
            </a:r>
            <a:r>
              <a:rPr lang="en-US" sz="1400" dirty="0"/>
              <a:t> (28x28). </a:t>
            </a:r>
            <a:r>
              <a:rPr lang="en-US" sz="1400" dirty="0" err="1"/>
              <a:t>Một</a:t>
            </a:r>
            <a:r>
              <a:rPr lang="en-US" sz="1400" dirty="0"/>
              <a:t> </a:t>
            </a:r>
            <a:r>
              <a:rPr lang="en-US" sz="1400" dirty="0" err="1"/>
              <a:t>chiều</a:t>
            </a:r>
            <a:r>
              <a:rPr lang="en-US" sz="1400" dirty="0"/>
              <a:t> </a:t>
            </a:r>
            <a:r>
              <a:rPr lang="en-US" sz="1400" dirty="0" err="1"/>
              <a:t>được</a:t>
            </a:r>
            <a:r>
              <a:rPr lang="en-US" sz="1400" dirty="0"/>
              <a:t> </a:t>
            </a:r>
            <a:r>
              <a:rPr lang="en-US" sz="1400" dirty="0" err="1"/>
              <a:t>thêm</a:t>
            </a:r>
            <a:r>
              <a:rPr lang="en-US" sz="1400" dirty="0"/>
              <a:t> </a:t>
            </a:r>
            <a:r>
              <a:rPr lang="en-US" sz="1400" dirty="0" err="1"/>
              <a:t>vào</a:t>
            </a:r>
            <a:r>
              <a:rPr lang="en-US" sz="1400" dirty="0"/>
              <a:t> </a:t>
            </a:r>
            <a:r>
              <a:rPr lang="en-US" sz="1400" dirty="0" err="1"/>
              <a:t>để</a:t>
            </a:r>
            <a:r>
              <a:rPr lang="en-US" sz="1400" dirty="0"/>
              <a:t> </a:t>
            </a:r>
            <a:r>
              <a:rPr lang="en-US" sz="1400" dirty="0" err="1"/>
              <a:t>ứng</a:t>
            </a:r>
            <a:r>
              <a:rPr lang="en-US" sz="1400" dirty="0"/>
              <a:t> </a:t>
            </a:r>
            <a:r>
              <a:rPr lang="en-US" sz="1400" dirty="0" err="1"/>
              <a:t>với</a:t>
            </a:r>
            <a:r>
              <a:rPr lang="en-US" sz="1400" dirty="0"/>
              <a:t> </a:t>
            </a:r>
            <a:r>
              <a:rPr lang="en-US" sz="1400" dirty="0" err="1"/>
              <a:t>số</a:t>
            </a:r>
            <a:r>
              <a:rPr lang="en-US" sz="1400" dirty="0"/>
              <a:t> </a:t>
            </a:r>
            <a:r>
              <a:rPr lang="en-US" sz="1400" dirty="0" err="1"/>
              <a:t>kênh</a:t>
            </a:r>
            <a:r>
              <a:rPr lang="en-US" sz="1400" dirty="0" smtClean="0"/>
              <a:t>.</a:t>
            </a:r>
          </a:p>
          <a:p>
            <a:pPr lvl="1"/>
            <a:r>
              <a:rPr lang="en-US" sz="1400" dirty="0" err="1" smtClean="0"/>
              <a:t>Hàm</a:t>
            </a:r>
            <a:r>
              <a:rPr lang="en-US" sz="1400" dirty="0" smtClean="0"/>
              <a:t> </a:t>
            </a:r>
            <a:r>
              <a:rPr lang="en-US" sz="1400" dirty="0" err="1" smtClean="0"/>
              <a:t>softmax</a:t>
            </a:r>
            <a:r>
              <a:rPr lang="en-US" sz="1400" dirty="0" smtClean="0"/>
              <a:t> </a:t>
            </a:r>
            <a:r>
              <a:rPr lang="en-US" sz="1400" dirty="0" err="1" smtClean="0"/>
              <a:t>được</a:t>
            </a:r>
            <a:r>
              <a:rPr lang="en-US" sz="1400" dirty="0" smtClean="0"/>
              <a:t> </a:t>
            </a:r>
            <a:r>
              <a:rPr lang="en-US" sz="1400" dirty="0" err="1" smtClean="0"/>
              <a:t>áp</a:t>
            </a:r>
            <a:r>
              <a:rPr lang="en-US" sz="1400" dirty="0" smtClean="0"/>
              <a:t> </a:t>
            </a:r>
            <a:r>
              <a:rPr lang="en-US" sz="1400" dirty="0" err="1" smtClean="0"/>
              <a:t>dụng</a:t>
            </a:r>
            <a:r>
              <a:rPr lang="en-US" sz="1400" dirty="0" smtClean="0"/>
              <a:t> </a:t>
            </a:r>
            <a:r>
              <a:rPr lang="en-US" sz="1400" dirty="0" err="1" smtClean="0"/>
              <a:t>để</a:t>
            </a:r>
            <a:r>
              <a:rPr lang="en-US" sz="1400" dirty="0" smtClean="0"/>
              <a:t> </a:t>
            </a:r>
            <a:r>
              <a:rPr lang="en-US" sz="1400" dirty="0" err="1" smtClean="0"/>
              <a:t>chuyển</a:t>
            </a:r>
            <a:r>
              <a:rPr lang="en-US" sz="1400" dirty="0" smtClean="0"/>
              <a:t> </a:t>
            </a:r>
            <a:r>
              <a:rPr lang="en-US" sz="1400" dirty="0" err="1" smtClean="0"/>
              <a:t>thành</a:t>
            </a:r>
            <a:r>
              <a:rPr lang="en-US" sz="1400" dirty="0" smtClean="0"/>
              <a:t> </a:t>
            </a:r>
            <a:r>
              <a:rPr lang="en-US" sz="1400" dirty="0" err="1" smtClean="0"/>
              <a:t>xác</a:t>
            </a:r>
            <a:r>
              <a:rPr lang="en-US" sz="1400" dirty="0" smtClean="0"/>
              <a:t> </a:t>
            </a:r>
            <a:r>
              <a:rPr lang="en-US" sz="1400" dirty="0" err="1" smtClean="0"/>
              <a:t>suất</a:t>
            </a:r>
            <a:r>
              <a:rPr lang="en-US" sz="1400" dirty="0" smtClean="0"/>
              <a:t>.</a:t>
            </a:r>
          </a:p>
          <a:p>
            <a:pPr lvl="1"/>
            <a:r>
              <a:rPr lang="en-US" sz="1400" dirty="0" err="1" smtClean="0"/>
              <a:t>Argmax</a:t>
            </a:r>
            <a:r>
              <a:rPr lang="en-US" sz="1400" dirty="0" smtClean="0"/>
              <a:t> </a:t>
            </a:r>
            <a:r>
              <a:rPr lang="en-US" sz="1400" dirty="0" err="1" smtClean="0"/>
              <a:t>để</a:t>
            </a:r>
            <a:r>
              <a:rPr lang="en-US" sz="1400" dirty="0" smtClean="0"/>
              <a:t> </a:t>
            </a:r>
            <a:r>
              <a:rPr lang="en-US" sz="1400" dirty="0" err="1" smtClean="0"/>
              <a:t>tìm</a:t>
            </a:r>
            <a:r>
              <a:rPr lang="en-US" sz="1400" dirty="0" smtClean="0"/>
              <a:t> </a:t>
            </a:r>
            <a:r>
              <a:rPr lang="en-US" sz="1400" dirty="0" err="1" smtClean="0"/>
              <a:t>lớp</a:t>
            </a:r>
            <a:r>
              <a:rPr lang="en-US" sz="1400" dirty="0" smtClean="0"/>
              <a:t> </a:t>
            </a:r>
            <a:r>
              <a:rPr lang="en-US" sz="1400" dirty="0" err="1" smtClean="0"/>
              <a:t>nhãn</a:t>
            </a:r>
            <a:r>
              <a:rPr lang="en-US" sz="1400" dirty="0" smtClean="0"/>
              <a:t> </a:t>
            </a:r>
            <a:r>
              <a:rPr lang="en-US" sz="1400" dirty="0" err="1" smtClean="0"/>
              <a:t>có</a:t>
            </a:r>
            <a:r>
              <a:rPr lang="en-US" sz="1400" dirty="0" smtClean="0"/>
              <a:t> </a:t>
            </a:r>
            <a:r>
              <a:rPr lang="en-US" sz="1400" dirty="0" err="1" smtClean="0"/>
              <a:t>xác</a:t>
            </a:r>
            <a:r>
              <a:rPr lang="en-US" sz="1400" dirty="0" smtClean="0"/>
              <a:t> </a:t>
            </a:r>
            <a:r>
              <a:rPr lang="en-US" sz="1400" dirty="0" err="1" smtClean="0"/>
              <a:t>suất</a:t>
            </a:r>
            <a:r>
              <a:rPr lang="en-US" sz="1400" dirty="0" smtClean="0"/>
              <a:t> </a:t>
            </a:r>
            <a:r>
              <a:rPr lang="en-US" sz="1400" dirty="0" err="1" smtClean="0"/>
              <a:t>lớn</a:t>
            </a:r>
            <a:r>
              <a:rPr lang="en-US" sz="1400" dirty="0" smtClean="0"/>
              <a:t> </a:t>
            </a:r>
            <a:r>
              <a:rPr lang="en-US" sz="1400" dirty="0" err="1" smtClean="0"/>
              <a:t>nhất</a:t>
            </a:r>
            <a:r>
              <a:rPr lang="en-US" sz="1400" dirty="0" smtClean="0"/>
              <a:t>.</a:t>
            </a:r>
            <a:endParaRPr lang="en-US" sz="1400" dirty="0"/>
          </a:p>
          <a:p>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4925961" y="800465"/>
            <a:ext cx="4088318" cy="3082873"/>
          </a:xfrm>
          <a:prstGeom prst="rect">
            <a:avLst/>
          </a:prstGeom>
        </p:spPr>
      </p:pic>
    </p:spTree>
    <p:extLst>
      <p:ext uri="{BB962C8B-B14F-4D97-AF65-F5344CB8AC3E}">
        <p14:creationId xmlns:p14="http://schemas.microsoft.com/office/powerpoint/2010/main" val="1379015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4349594" cy="3967800"/>
          </a:xfrm>
        </p:spPr>
        <p:txBody>
          <a:bodyPr>
            <a:normAutofit/>
          </a:bodyPr>
          <a:lstStyle/>
          <a:p>
            <a:r>
              <a:rPr lang="en-US" sz="1600" dirty="0" err="1" smtClean="0"/>
              <a:t>Vòng</a:t>
            </a:r>
            <a:r>
              <a:rPr lang="en-US" sz="1600" dirty="0" smtClean="0"/>
              <a:t> </a:t>
            </a:r>
            <a:r>
              <a:rPr lang="en-US" sz="1600" dirty="0" err="1" smtClean="0"/>
              <a:t>lặp</a:t>
            </a:r>
            <a:r>
              <a:rPr lang="en-US" sz="1600" dirty="0" smtClean="0"/>
              <a:t> </a:t>
            </a:r>
            <a:r>
              <a:rPr lang="en-US" sz="1600" dirty="0" err="1" smtClean="0"/>
              <a:t>để</a:t>
            </a:r>
            <a:r>
              <a:rPr lang="en-US" sz="1600" dirty="0" smtClean="0"/>
              <a:t> </a:t>
            </a:r>
            <a:r>
              <a:rPr lang="en-US" sz="1600" dirty="0" err="1" smtClean="0"/>
              <a:t>huấn</a:t>
            </a:r>
            <a:r>
              <a:rPr lang="en-US" sz="1600" dirty="0" smtClean="0"/>
              <a:t> </a:t>
            </a:r>
            <a:r>
              <a:rPr lang="en-US" sz="1600" dirty="0" err="1" smtClean="0"/>
              <a:t>luyện</a:t>
            </a:r>
            <a:r>
              <a:rPr lang="en-US" sz="1600" dirty="0" smtClean="0"/>
              <a:t> </a:t>
            </a:r>
            <a:r>
              <a:rPr lang="en-US" sz="1600" dirty="0" err="1" smtClean="0"/>
              <a:t>mô</a:t>
            </a:r>
            <a:r>
              <a:rPr lang="en-US" sz="1600" dirty="0" smtClean="0"/>
              <a:t> </a:t>
            </a:r>
            <a:r>
              <a:rPr lang="en-US" sz="1600" dirty="0" err="1" smtClean="0"/>
              <a:t>hình</a:t>
            </a:r>
            <a:r>
              <a:rPr lang="en-US" sz="1600" dirty="0" smtClean="0"/>
              <a:t>:</a:t>
            </a:r>
          </a:p>
          <a:p>
            <a:pPr lvl="1"/>
            <a:r>
              <a:rPr lang="en-US" sz="1400" dirty="0" err="1" smtClean="0"/>
              <a:t>Với</a:t>
            </a:r>
            <a:r>
              <a:rPr lang="en-US" sz="1400" dirty="0" smtClean="0"/>
              <a:t> </a:t>
            </a:r>
            <a:r>
              <a:rPr lang="en-US" sz="1400" dirty="0" err="1" smtClean="0"/>
              <a:t>mỗi</a:t>
            </a:r>
            <a:r>
              <a:rPr lang="en-US" sz="1400" dirty="0" smtClean="0"/>
              <a:t> </a:t>
            </a:r>
            <a:r>
              <a:rPr lang="en-US" sz="1400" dirty="0" err="1" smtClean="0"/>
              <a:t>minibatch</a:t>
            </a:r>
            <a:r>
              <a:rPr lang="en-US" sz="1400" dirty="0" smtClean="0"/>
              <a:t>, </a:t>
            </a:r>
            <a:r>
              <a:rPr lang="en-US" sz="1400" dirty="0" err="1" smtClean="0"/>
              <a:t>dataloader</a:t>
            </a:r>
            <a:r>
              <a:rPr lang="en-US" sz="1400" dirty="0" smtClean="0"/>
              <a:t> </a:t>
            </a:r>
            <a:r>
              <a:rPr lang="en-US" sz="1400" dirty="0" err="1" smtClean="0"/>
              <a:t>sẽ</a:t>
            </a:r>
            <a:r>
              <a:rPr lang="en-US" sz="1400" dirty="0" smtClean="0"/>
              <a:t> </a:t>
            </a:r>
            <a:r>
              <a:rPr lang="en-US" sz="1400" dirty="0" err="1" smtClean="0"/>
              <a:t>đưa</a:t>
            </a:r>
            <a:r>
              <a:rPr lang="en-US" sz="1400" dirty="0" smtClean="0"/>
              <a:t> </a:t>
            </a:r>
            <a:r>
              <a:rPr lang="en-US" sz="1400" dirty="0" err="1" smtClean="0"/>
              <a:t>ra</a:t>
            </a:r>
            <a:r>
              <a:rPr lang="en-US" sz="1400" dirty="0" smtClean="0"/>
              <a:t> </a:t>
            </a:r>
            <a:r>
              <a:rPr lang="en-US" sz="1400" dirty="0" err="1" smtClean="0"/>
              <a:t>các</a:t>
            </a:r>
            <a:r>
              <a:rPr lang="en-US" sz="1400" dirty="0" smtClean="0"/>
              <a:t> </a:t>
            </a:r>
            <a:r>
              <a:rPr lang="en-US" sz="1400" dirty="0" err="1" smtClean="0"/>
              <a:t>mẫu</a:t>
            </a:r>
            <a:r>
              <a:rPr lang="en-US" sz="1400" dirty="0" smtClean="0"/>
              <a:t> </a:t>
            </a:r>
            <a:r>
              <a:rPr lang="en-US" sz="1400" dirty="0" err="1" smtClean="0"/>
              <a:t>chứa</a:t>
            </a:r>
            <a:r>
              <a:rPr lang="en-US" sz="1400" dirty="0" smtClean="0"/>
              <a:t> </a:t>
            </a:r>
            <a:r>
              <a:rPr lang="en-US" sz="1400" dirty="0" err="1" smtClean="0"/>
              <a:t>ảnh</a:t>
            </a:r>
            <a:r>
              <a:rPr lang="en-US" sz="1400" dirty="0" smtClean="0"/>
              <a:t> </a:t>
            </a:r>
            <a:r>
              <a:rPr lang="en-US" sz="1400" dirty="0" err="1" smtClean="0"/>
              <a:t>đã</a:t>
            </a:r>
            <a:r>
              <a:rPr lang="en-US" sz="1400" dirty="0" smtClean="0"/>
              <a:t> </a:t>
            </a:r>
            <a:r>
              <a:rPr lang="en-US" sz="1400" dirty="0" err="1" smtClean="0"/>
              <a:t>xử</a:t>
            </a:r>
            <a:r>
              <a:rPr lang="en-US" sz="1400" dirty="0" smtClean="0"/>
              <a:t> </a:t>
            </a:r>
            <a:r>
              <a:rPr lang="en-US" sz="1400" dirty="0" err="1" smtClean="0"/>
              <a:t>lý</a:t>
            </a:r>
            <a:r>
              <a:rPr lang="en-US" sz="1400" dirty="0" smtClean="0"/>
              <a:t> </a:t>
            </a:r>
            <a:r>
              <a:rPr lang="en-US" sz="1400" dirty="0" err="1" smtClean="0"/>
              <a:t>và</a:t>
            </a:r>
            <a:r>
              <a:rPr lang="en-US" sz="1400" dirty="0" smtClean="0"/>
              <a:t> </a:t>
            </a:r>
            <a:r>
              <a:rPr lang="en-US" sz="1400" dirty="0" err="1" smtClean="0"/>
              <a:t>nhãn</a:t>
            </a:r>
            <a:r>
              <a:rPr lang="en-US" sz="1400" dirty="0" smtClean="0"/>
              <a:t> </a:t>
            </a:r>
            <a:r>
              <a:rPr lang="en-US" sz="1400" dirty="0" err="1" smtClean="0"/>
              <a:t>tương</a:t>
            </a:r>
            <a:r>
              <a:rPr lang="en-US" sz="1400" dirty="0" smtClean="0"/>
              <a:t> </a:t>
            </a:r>
            <a:r>
              <a:rPr lang="en-US" sz="1400" dirty="0" err="1" smtClean="0"/>
              <a:t>ứng</a:t>
            </a:r>
            <a:r>
              <a:rPr lang="en-US" sz="1400" dirty="0" smtClean="0"/>
              <a:t>.</a:t>
            </a:r>
          </a:p>
          <a:p>
            <a:pPr lvl="1"/>
            <a:r>
              <a:rPr lang="en-US" sz="1400" dirty="0" err="1" smtClean="0"/>
              <a:t>Mô</a:t>
            </a:r>
            <a:r>
              <a:rPr lang="en-US" sz="1400" dirty="0" smtClean="0"/>
              <a:t> </a:t>
            </a:r>
            <a:r>
              <a:rPr lang="en-US" sz="1400" dirty="0" err="1" smtClean="0"/>
              <a:t>hình</a:t>
            </a:r>
            <a:r>
              <a:rPr lang="en-US" sz="1400" dirty="0" smtClean="0"/>
              <a:t> </a:t>
            </a:r>
            <a:r>
              <a:rPr lang="en-US" sz="1400" dirty="0" err="1" smtClean="0"/>
              <a:t>sẽ</a:t>
            </a:r>
            <a:r>
              <a:rPr lang="en-US" sz="1400" dirty="0" smtClean="0"/>
              <a:t> </a:t>
            </a:r>
            <a:r>
              <a:rPr lang="en-US" sz="1400" dirty="0" err="1" smtClean="0"/>
              <a:t>đưa</a:t>
            </a:r>
            <a:r>
              <a:rPr lang="en-US" sz="1400" dirty="0" smtClean="0"/>
              <a:t> </a:t>
            </a:r>
            <a:r>
              <a:rPr lang="en-US" sz="1400" dirty="0" err="1" smtClean="0"/>
              <a:t>ra</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dựa</a:t>
            </a:r>
            <a:r>
              <a:rPr lang="en-US" sz="1400" dirty="0" smtClean="0"/>
              <a:t> </a:t>
            </a:r>
            <a:r>
              <a:rPr lang="en-US" sz="1400" dirty="0" err="1" smtClean="0"/>
              <a:t>trên</a:t>
            </a:r>
            <a:r>
              <a:rPr lang="en-US" sz="1400" dirty="0" smtClean="0"/>
              <a:t> </a:t>
            </a:r>
            <a:r>
              <a:rPr lang="en-US" sz="1400" dirty="0" err="1" smtClean="0"/>
              <a:t>ảnh</a:t>
            </a:r>
            <a:r>
              <a:rPr lang="en-US" sz="1400" dirty="0" smtClean="0"/>
              <a:t>.</a:t>
            </a:r>
          </a:p>
          <a:p>
            <a:pPr lvl="1"/>
            <a:r>
              <a:rPr lang="en-US" sz="1400" dirty="0" err="1" smtClean="0"/>
              <a:t>Hàm</a:t>
            </a:r>
            <a:r>
              <a:rPr lang="en-US" sz="1400" dirty="0" smtClean="0"/>
              <a:t> </a:t>
            </a:r>
            <a:r>
              <a:rPr lang="en-US" sz="1400" dirty="0" err="1" smtClean="0"/>
              <a:t>mất</a:t>
            </a:r>
            <a:r>
              <a:rPr lang="en-US" sz="1400" dirty="0" smtClean="0"/>
              <a:t> </a:t>
            </a:r>
            <a:r>
              <a:rPr lang="en-US" sz="1400" dirty="0" err="1" smtClean="0"/>
              <a:t>mát</a:t>
            </a:r>
            <a:r>
              <a:rPr lang="en-US" sz="1400" dirty="0" smtClean="0"/>
              <a:t> </a:t>
            </a:r>
            <a:r>
              <a:rPr lang="en-US" sz="1400" dirty="0" err="1" smtClean="0"/>
              <a:t>sẽ</a:t>
            </a:r>
            <a:r>
              <a:rPr lang="en-US" sz="1400" dirty="0" smtClean="0"/>
              <a:t> </a:t>
            </a:r>
            <a:r>
              <a:rPr lang="en-US" sz="1400" dirty="0" err="1" smtClean="0"/>
              <a:t>tính</a:t>
            </a:r>
            <a:r>
              <a:rPr lang="en-US" sz="1400" dirty="0" smtClean="0"/>
              <a:t> </a:t>
            </a:r>
            <a:r>
              <a:rPr lang="en-US" sz="1400" dirty="0" err="1" smtClean="0"/>
              <a:t>toán</a:t>
            </a:r>
            <a:r>
              <a:rPr lang="en-US" sz="1400" dirty="0" smtClean="0"/>
              <a:t> </a:t>
            </a:r>
            <a:r>
              <a:rPr lang="en-US" sz="1400" dirty="0" err="1" smtClean="0"/>
              <a:t>dựa</a:t>
            </a:r>
            <a:r>
              <a:rPr lang="en-US" sz="1400" dirty="0" smtClean="0"/>
              <a:t> </a:t>
            </a:r>
            <a:r>
              <a:rPr lang="en-US" sz="1400" dirty="0" err="1" smtClean="0"/>
              <a:t>trên</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và</a:t>
            </a:r>
            <a:r>
              <a:rPr lang="en-US" sz="1400" dirty="0" smtClean="0"/>
              <a:t> </a:t>
            </a:r>
            <a:r>
              <a:rPr lang="en-US" sz="1400" dirty="0" err="1" smtClean="0"/>
              <a:t>nhãn</a:t>
            </a:r>
            <a:r>
              <a:rPr lang="en-US" sz="1400" dirty="0" smtClean="0"/>
              <a:t>.</a:t>
            </a:r>
          </a:p>
          <a:p>
            <a:pPr lvl="1"/>
            <a:r>
              <a:rPr lang="en-US" sz="1400" dirty="0" err="1" smtClean="0"/>
              <a:t>Lớp</a:t>
            </a:r>
            <a:r>
              <a:rPr lang="en-US" sz="1400" dirty="0" smtClean="0"/>
              <a:t> optimizer </a:t>
            </a:r>
            <a:r>
              <a:rPr lang="en-US" sz="1400" dirty="0" err="1" smtClean="0"/>
              <a:t>sẽ</a:t>
            </a:r>
            <a:r>
              <a:rPr lang="en-US" sz="1400" dirty="0" smtClean="0"/>
              <a:t> </a:t>
            </a:r>
            <a:r>
              <a:rPr lang="en-US" sz="1400" dirty="0" err="1" smtClean="0"/>
              <a:t>tính</a:t>
            </a:r>
            <a:r>
              <a:rPr lang="en-US" sz="1400" dirty="0" smtClean="0"/>
              <a:t> gradient, </a:t>
            </a:r>
            <a:r>
              <a:rPr lang="en-US" sz="1400" dirty="0" err="1" smtClean="0"/>
              <a:t>thực</a:t>
            </a:r>
            <a:r>
              <a:rPr lang="en-US" sz="1400" dirty="0" smtClean="0"/>
              <a:t> </a:t>
            </a:r>
            <a:r>
              <a:rPr lang="en-US" sz="1400" dirty="0" err="1" smtClean="0"/>
              <a:t>hiện</a:t>
            </a:r>
            <a:r>
              <a:rPr lang="en-US" sz="1400" dirty="0" smtClean="0"/>
              <a:t> </a:t>
            </a:r>
            <a:r>
              <a:rPr lang="en-US" sz="1400" dirty="0" err="1" smtClean="0"/>
              <a:t>backprobagation</a:t>
            </a:r>
            <a:r>
              <a:rPr lang="en-US" sz="1400" dirty="0" smtClean="0"/>
              <a:t> </a:t>
            </a:r>
            <a:r>
              <a:rPr lang="en-US" sz="1400" dirty="0" err="1" smtClean="0"/>
              <a:t>và</a:t>
            </a:r>
            <a:r>
              <a:rPr lang="en-US" sz="1400" dirty="0" smtClean="0"/>
              <a:t> </a:t>
            </a:r>
            <a:r>
              <a:rPr lang="en-US" sz="1400" dirty="0" err="1" smtClean="0"/>
              <a:t>cập</a:t>
            </a:r>
            <a:r>
              <a:rPr lang="en-US" sz="1400" dirty="0" smtClean="0"/>
              <a:t> </a:t>
            </a:r>
            <a:r>
              <a:rPr lang="en-US" sz="1400" dirty="0" err="1" smtClean="0"/>
              <a:t>nhật</a:t>
            </a:r>
            <a:r>
              <a:rPr lang="en-US" sz="1400" dirty="0" smtClean="0"/>
              <a:t> </a:t>
            </a:r>
            <a:r>
              <a:rPr lang="en-US" sz="1400" dirty="0" err="1" smtClean="0"/>
              <a:t>trọng</a:t>
            </a:r>
            <a:r>
              <a:rPr lang="en-US" sz="1400" dirty="0" smtClean="0"/>
              <a:t> </a:t>
            </a:r>
            <a:r>
              <a:rPr lang="en-US" sz="1400" dirty="0" err="1" smtClean="0"/>
              <a:t>số</a:t>
            </a:r>
            <a:r>
              <a:rPr lang="en-US" sz="1400" dirty="0" smtClean="0"/>
              <a:t> </a:t>
            </a:r>
            <a:r>
              <a:rPr lang="en-US" sz="1400" dirty="0" err="1" smtClean="0"/>
              <a:t>của</a:t>
            </a:r>
            <a:r>
              <a:rPr lang="en-US" sz="1400" dirty="0" smtClean="0"/>
              <a:t> </a:t>
            </a:r>
            <a:r>
              <a:rPr lang="en-US" sz="1400" dirty="0" err="1" smtClean="0"/>
              <a:t>mô</a:t>
            </a:r>
            <a:r>
              <a:rPr lang="en-US" sz="1400" dirty="0" smtClean="0"/>
              <a:t> </a:t>
            </a:r>
            <a:r>
              <a:rPr lang="en-US" sz="1400" dirty="0" err="1" smtClean="0"/>
              <a:t>hình</a:t>
            </a:r>
            <a:r>
              <a:rPr lang="en-US" sz="1400" dirty="0"/>
              <a:t>.</a:t>
            </a:r>
            <a:endParaRPr lang="en-US" sz="1400" dirty="0" smtClean="0"/>
          </a:p>
          <a:p>
            <a:pPr lvl="1"/>
            <a:r>
              <a:rPr lang="en-US" sz="1400" dirty="0" smtClean="0"/>
              <a:t>In </a:t>
            </a:r>
            <a:r>
              <a:rPr lang="en-US" sz="1400" dirty="0" err="1" smtClean="0"/>
              <a:t>giá</a:t>
            </a:r>
            <a:r>
              <a:rPr lang="en-US" sz="1400" dirty="0" smtClean="0"/>
              <a:t> </a:t>
            </a:r>
            <a:r>
              <a:rPr lang="en-US" sz="1400" dirty="0" err="1" smtClean="0"/>
              <a:t>trị</a:t>
            </a:r>
            <a:r>
              <a:rPr lang="en-US" sz="1400" dirty="0" smtClean="0"/>
              <a:t> loss </a:t>
            </a:r>
            <a:r>
              <a:rPr lang="en-US" sz="1400" dirty="0" err="1" smtClean="0"/>
              <a:t>ra</a:t>
            </a:r>
            <a:r>
              <a:rPr lang="en-US" sz="1400" dirty="0" smtClean="0"/>
              <a:t> </a:t>
            </a:r>
            <a:r>
              <a:rPr lang="en-US" sz="1400" dirty="0" err="1" smtClean="0"/>
              <a:t>để</a:t>
            </a:r>
            <a:r>
              <a:rPr lang="en-US" sz="1400" dirty="0" smtClean="0"/>
              <a:t> </a:t>
            </a:r>
            <a:r>
              <a:rPr lang="en-US" sz="1400" dirty="0" err="1" smtClean="0"/>
              <a:t>kiểm</a:t>
            </a:r>
            <a:r>
              <a:rPr lang="en-US" sz="1400" dirty="0" smtClean="0"/>
              <a:t> </a:t>
            </a:r>
            <a:r>
              <a:rPr lang="en-US" sz="1400" dirty="0" err="1" smtClean="0"/>
              <a:t>tra</a:t>
            </a:r>
            <a:r>
              <a:rPr lang="en-US" sz="1400" dirty="0" smtClean="0"/>
              <a:t>.</a:t>
            </a:r>
            <a:endParaRPr lang="en-US" sz="1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2" name="Picture 1"/>
          <p:cNvPicPr>
            <a:picLocks noChangeAspect="1"/>
          </p:cNvPicPr>
          <p:nvPr/>
        </p:nvPicPr>
        <p:blipFill>
          <a:blip r:embed="rId2"/>
          <a:stretch>
            <a:fillRect/>
          </a:stretch>
        </p:blipFill>
        <p:spPr>
          <a:xfrm>
            <a:off x="4955646" y="757549"/>
            <a:ext cx="4188354" cy="2182763"/>
          </a:xfrm>
          <a:prstGeom prst="rect">
            <a:avLst/>
          </a:prstGeom>
        </p:spPr>
      </p:pic>
    </p:spTree>
    <p:extLst>
      <p:ext uri="{BB962C8B-B14F-4D97-AF65-F5344CB8AC3E}">
        <p14:creationId xmlns:p14="http://schemas.microsoft.com/office/powerpoint/2010/main" val="4285443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3641672" cy="3967800"/>
          </a:xfrm>
        </p:spPr>
        <p:txBody>
          <a:bodyPr/>
          <a:lstStyle/>
          <a:p>
            <a:r>
              <a:rPr lang="en-US" dirty="0" err="1" smtClean="0"/>
              <a:t>Hàm</a:t>
            </a:r>
            <a:r>
              <a:rPr lang="en-US" dirty="0" smtClean="0"/>
              <a:t> validate </a:t>
            </a:r>
            <a:r>
              <a:rPr lang="en-US" dirty="0" err="1" smtClean="0"/>
              <a:t>dùng</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trên</a:t>
            </a:r>
            <a:r>
              <a:rPr lang="en-US" dirty="0" smtClean="0"/>
              <a:t> </a:t>
            </a:r>
            <a:r>
              <a:rPr lang="en-US" dirty="0" err="1" smtClean="0"/>
              <a:t>tập</a:t>
            </a:r>
            <a:r>
              <a:rPr lang="en-US" dirty="0" smtClean="0"/>
              <a:t> validation.</a:t>
            </a:r>
          </a:p>
          <a:p>
            <a:pPr lvl="1"/>
            <a:r>
              <a:rPr lang="en-US" dirty="0" err="1" smtClean="0"/>
              <a:t>torch.no_grad</a:t>
            </a:r>
            <a:r>
              <a:rPr lang="en-US" dirty="0" smtClean="0"/>
              <a:t>: method </a:t>
            </a:r>
            <a:r>
              <a:rPr lang="en-US" dirty="0" err="1" smtClean="0"/>
              <a:t>để</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trong</a:t>
            </a:r>
            <a:r>
              <a:rPr lang="en-US" dirty="0" smtClean="0"/>
              <a:t> </a:t>
            </a:r>
            <a:r>
              <a:rPr lang="en-US" dirty="0" err="1" smtClean="0"/>
              <a:t>trạng</a:t>
            </a:r>
            <a:r>
              <a:rPr lang="en-US" dirty="0" smtClean="0"/>
              <a:t> </a:t>
            </a:r>
            <a:r>
              <a:rPr lang="en-US" dirty="0" err="1" smtClean="0"/>
              <a:t>thái</a:t>
            </a:r>
            <a:r>
              <a:rPr lang="en-US" dirty="0" smtClean="0"/>
              <a:t> </a:t>
            </a:r>
            <a:r>
              <a:rPr lang="en-US" dirty="0" err="1" smtClean="0"/>
              <a:t>dự</a:t>
            </a:r>
            <a:r>
              <a:rPr lang="en-US" dirty="0" smtClean="0"/>
              <a:t> </a:t>
            </a:r>
            <a:r>
              <a:rPr lang="en-US" dirty="0" err="1" smtClean="0"/>
              <a:t>đoán</a:t>
            </a:r>
            <a:endParaRPr lang="en-US" dirty="0" smtClean="0"/>
          </a:p>
          <a:p>
            <a:pPr lvl="1"/>
            <a:r>
              <a:rPr lang="en-US" dirty="0" err="1" smtClean="0"/>
              <a:t>Dữ</a:t>
            </a:r>
            <a:r>
              <a:rPr lang="en-US" dirty="0" smtClean="0"/>
              <a:t> </a:t>
            </a:r>
            <a:r>
              <a:rPr lang="en-US" dirty="0" err="1" smtClean="0"/>
              <a:t>liệu</a:t>
            </a:r>
            <a:r>
              <a:rPr lang="en-US" dirty="0" smtClean="0"/>
              <a:t> </a:t>
            </a:r>
            <a:r>
              <a:rPr lang="en-US" dirty="0" err="1" smtClean="0"/>
              <a:t>trong</a:t>
            </a:r>
            <a:r>
              <a:rPr lang="en-US" dirty="0" smtClean="0"/>
              <a:t> </a:t>
            </a:r>
            <a:r>
              <a:rPr lang="en-US" dirty="0" err="1" smtClean="0"/>
              <a:t>tập</a:t>
            </a:r>
            <a:r>
              <a:rPr lang="en-US" dirty="0" smtClean="0"/>
              <a:t> validation </a:t>
            </a:r>
            <a:r>
              <a:rPr lang="en-US" dirty="0" err="1" smtClean="0"/>
              <a:t>sẽ</a:t>
            </a:r>
            <a:r>
              <a:rPr lang="en-US" dirty="0" smtClean="0"/>
              <a:t> </a:t>
            </a:r>
            <a:r>
              <a:rPr lang="en-US" dirty="0" err="1" smtClean="0"/>
              <a:t>được</a:t>
            </a:r>
            <a:r>
              <a:rPr lang="en-US" dirty="0" smtClean="0"/>
              <a:t> </a:t>
            </a:r>
            <a:r>
              <a:rPr lang="en-US" dirty="0" err="1" smtClean="0"/>
              <a:t>đưa</a:t>
            </a:r>
            <a:r>
              <a:rPr lang="en-US" dirty="0" smtClean="0"/>
              <a:t> </a:t>
            </a:r>
            <a:r>
              <a:rPr lang="en-US" dirty="0" err="1" smtClean="0"/>
              <a:t>ra</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với</a:t>
            </a:r>
            <a:r>
              <a:rPr lang="en-US" dirty="0" smtClean="0"/>
              <a:t> </a:t>
            </a:r>
            <a:r>
              <a:rPr lang="en-US" dirty="0" err="1" smtClean="0"/>
              <a:t>dataloader</a:t>
            </a:r>
            <a:endParaRPr lang="en-US" dirty="0" smtClean="0"/>
          </a:p>
          <a:p>
            <a:pPr lvl="1"/>
            <a:r>
              <a:rPr lang="en-US" dirty="0" err="1" smtClean="0"/>
              <a:t>Gía</a:t>
            </a:r>
            <a:r>
              <a:rPr lang="en-US" dirty="0" smtClean="0"/>
              <a:t> </a:t>
            </a:r>
            <a:r>
              <a:rPr lang="en-US" dirty="0" err="1" smtClean="0"/>
              <a:t>trị</a:t>
            </a:r>
            <a:r>
              <a:rPr lang="en-US" dirty="0" smtClean="0"/>
              <a:t> loss </a:t>
            </a:r>
            <a:r>
              <a:rPr lang="en-US" dirty="0" err="1" smtClean="0"/>
              <a:t>và</a:t>
            </a:r>
            <a:r>
              <a:rPr lang="en-US" dirty="0" smtClean="0"/>
              <a:t> </a:t>
            </a:r>
            <a:r>
              <a:rPr lang="en-US" dirty="0" err="1" smtClean="0"/>
              <a:t>các</a:t>
            </a:r>
            <a:r>
              <a:rPr lang="en-US" dirty="0" smtClean="0"/>
              <a:t> metric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toán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2" name="Picture 1"/>
          <p:cNvPicPr>
            <a:picLocks noChangeAspect="1"/>
          </p:cNvPicPr>
          <p:nvPr/>
        </p:nvPicPr>
        <p:blipFill>
          <a:blip r:embed="rId2"/>
          <a:stretch>
            <a:fillRect/>
          </a:stretch>
        </p:blipFill>
        <p:spPr>
          <a:xfrm>
            <a:off x="4264793" y="781664"/>
            <a:ext cx="4567457" cy="1652815"/>
          </a:xfrm>
          <a:prstGeom prst="rect">
            <a:avLst/>
          </a:prstGeom>
        </p:spPr>
      </p:pic>
    </p:spTree>
    <p:extLst>
      <p:ext uri="{BB962C8B-B14F-4D97-AF65-F5344CB8AC3E}">
        <p14:creationId xmlns:p14="http://schemas.microsoft.com/office/powerpoint/2010/main" val="3318200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7" name="Text Placeholder 6"/>
          <p:cNvSpPr>
            <a:spLocks noGrp="1"/>
          </p:cNvSpPr>
          <p:nvPr>
            <p:ph type="body" idx="1"/>
          </p:nvPr>
        </p:nvSpPr>
        <p:spPr>
          <a:xfrm>
            <a:off x="310896" y="676656"/>
            <a:ext cx="8520600" cy="2135208"/>
          </a:xfrm>
        </p:spPr>
        <p:txBody>
          <a:bodyPr/>
          <a:lstStyle/>
          <a:p>
            <a:r>
              <a:rPr lang="en-US" dirty="0" err="1" smtClean="0"/>
              <a:t>Lớp</a:t>
            </a:r>
            <a:r>
              <a:rPr lang="en-US" dirty="0" smtClean="0"/>
              <a:t> </a:t>
            </a:r>
            <a:r>
              <a:rPr lang="en-US" dirty="0" err="1" smtClean="0"/>
              <a:t>nn.CrossEntropyLoss</a:t>
            </a:r>
            <a:r>
              <a:rPr lang="en-US" dirty="0" smtClean="0"/>
              <a:t>: </a:t>
            </a:r>
            <a:r>
              <a:rPr lang="en-US" dirty="0" err="1" smtClean="0"/>
              <a:t>khởi</a:t>
            </a:r>
            <a:r>
              <a:rPr lang="en-US" dirty="0" smtClean="0"/>
              <a:t> </a:t>
            </a:r>
            <a:r>
              <a:rPr lang="en-US" dirty="0" err="1" smtClean="0"/>
              <a:t>tạo</a:t>
            </a:r>
            <a:r>
              <a:rPr lang="en-US" dirty="0" smtClean="0"/>
              <a:t> </a:t>
            </a:r>
            <a:r>
              <a:rPr lang="en-US" dirty="0" err="1" smtClean="0"/>
              <a:t>hàm</a:t>
            </a:r>
            <a:r>
              <a:rPr lang="en-US" dirty="0" smtClean="0"/>
              <a:t> loss cross entropy</a:t>
            </a:r>
          </a:p>
          <a:p>
            <a:r>
              <a:rPr lang="en-US" dirty="0" err="1" smtClean="0"/>
              <a:t>Lớp</a:t>
            </a:r>
            <a:r>
              <a:rPr lang="en-US" dirty="0" smtClean="0"/>
              <a:t> </a:t>
            </a:r>
            <a:r>
              <a:rPr lang="en-US" dirty="0" err="1"/>
              <a:t>t</a:t>
            </a:r>
            <a:r>
              <a:rPr lang="en-US" dirty="0" err="1" smtClean="0"/>
              <a:t>orch.optim.SGD</a:t>
            </a:r>
            <a:r>
              <a:rPr lang="en-US" dirty="0" smtClean="0"/>
              <a:t>: </a:t>
            </a:r>
            <a:r>
              <a:rPr lang="en-US" dirty="0" err="1" smtClean="0"/>
              <a:t>khởi</a:t>
            </a:r>
            <a:r>
              <a:rPr lang="en-US" dirty="0" smtClean="0"/>
              <a:t> </a:t>
            </a:r>
            <a:r>
              <a:rPr lang="en-US" dirty="0" err="1" smtClean="0"/>
              <a:t>tạo</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tối</a:t>
            </a:r>
            <a:r>
              <a:rPr lang="en-US" dirty="0" smtClean="0"/>
              <a:t> </a:t>
            </a:r>
            <a:r>
              <a:rPr lang="en-US" dirty="0" err="1" smtClean="0"/>
              <a:t>ưu</a:t>
            </a:r>
            <a:r>
              <a:rPr lang="en-US" dirty="0" smtClean="0"/>
              <a:t> SGD</a:t>
            </a:r>
          </a:p>
          <a:p>
            <a:endParaRPr lang="en-US" dirty="0"/>
          </a:p>
          <a:p>
            <a:r>
              <a:rPr lang="en-US" dirty="0" err="1" smtClean="0"/>
              <a:t>Trong</a:t>
            </a:r>
            <a:r>
              <a:rPr lang="en-US" dirty="0" smtClean="0"/>
              <a:t> </a:t>
            </a:r>
            <a:r>
              <a:rPr lang="en-US" dirty="0" err="1" smtClean="0"/>
              <a:t>mỗi</a:t>
            </a:r>
            <a:r>
              <a:rPr lang="en-US" dirty="0" smtClean="0"/>
              <a:t> epoch:</a:t>
            </a:r>
          </a:p>
          <a:p>
            <a:pPr lvl="1"/>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smtClean="0"/>
          </a:p>
          <a:p>
            <a:pPr lvl="1"/>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2" name="Picture 1"/>
          <p:cNvPicPr>
            <a:picLocks noChangeAspect="1"/>
          </p:cNvPicPr>
          <p:nvPr/>
        </p:nvPicPr>
        <p:blipFill>
          <a:blip r:embed="rId2"/>
          <a:stretch>
            <a:fillRect/>
          </a:stretch>
        </p:blipFill>
        <p:spPr>
          <a:xfrm>
            <a:off x="3364146" y="1959376"/>
            <a:ext cx="5467350" cy="1704975"/>
          </a:xfrm>
          <a:prstGeom prst="rect">
            <a:avLst/>
          </a:prstGeom>
        </p:spPr>
      </p:pic>
    </p:spTree>
    <p:extLst>
      <p:ext uri="{BB962C8B-B14F-4D97-AF65-F5344CB8AC3E}">
        <p14:creationId xmlns:p14="http://schemas.microsoft.com/office/powerpoint/2010/main" val="2669185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err="1" smtClean="0"/>
              <a:t>Ví</a:t>
            </a:r>
            <a:r>
              <a:rPr lang="en-US" sz="1800" dirty="0" smtClean="0"/>
              <a:t> </a:t>
            </a:r>
            <a:r>
              <a:rPr lang="en-US" sz="1800" dirty="0" err="1" smtClean="0"/>
              <a:t>dụ</a:t>
            </a:r>
            <a:r>
              <a:rPr lang="en-US" sz="1800" dirty="0" smtClean="0"/>
              <a:t> </a:t>
            </a:r>
            <a:r>
              <a:rPr lang="en-US" sz="1800" dirty="0" err="1" smtClean="0"/>
              <a:t>phân</a:t>
            </a:r>
            <a:r>
              <a:rPr lang="en-US" sz="1800" dirty="0" smtClean="0"/>
              <a:t> </a:t>
            </a:r>
            <a:r>
              <a:rPr lang="en-US" sz="1800" dirty="0" err="1" smtClean="0"/>
              <a:t>vùng</a:t>
            </a:r>
            <a:r>
              <a:rPr lang="en-US" sz="1800" dirty="0" smtClean="0"/>
              <a:t> </a:t>
            </a:r>
            <a:r>
              <a:rPr lang="en-US" sz="1800" dirty="0" err="1" smtClean="0"/>
              <a:t>người</a:t>
            </a:r>
            <a:r>
              <a:rPr lang="en-US" sz="1800" dirty="0" smtClean="0"/>
              <a:t> </a:t>
            </a:r>
            <a:r>
              <a:rPr lang="en-US" sz="1800" dirty="0" err="1" smtClean="0"/>
              <a:t>đi</a:t>
            </a:r>
            <a:r>
              <a:rPr lang="en-US" sz="1800" dirty="0" smtClean="0"/>
              <a:t> </a:t>
            </a:r>
            <a:r>
              <a:rPr lang="en-US" sz="1800" dirty="0" err="1" smtClean="0"/>
              <a:t>bộ</a:t>
            </a:r>
            <a:r>
              <a:rPr lang="en-US" sz="1800" dirty="0" smtClean="0"/>
              <a:t> (pedestrian segmentation)</a:t>
            </a:r>
            <a:endParaRPr lang="en-US" sz="1800" dirty="0"/>
          </a:p>
        </p:txBody>
      </p:sp>
      <p:sp>
        <p:nvSpPr>
          <p:cNvPr id="3" name="Text Placeholder 2"/>
          <p:cNvSpPr>
            <a:spLocks noGrp="1"/>
          </p:cNvSpPr>
          <p:nvPr>
            <p:ph type="body" idx="1"/>
          </p:nvPr>
        </p:nvSpPr>
        <p:spPr/>
        <p:txBody>
          <a:bodyPr/>
          <a:lstStyle/>
          <a:p>
            <a:r>
              <a:rPr lang="en-US" dirty="0" err="1" smtClean="0"/>
              <a:t>Xem</a:t>
            </a:r>
            <a:r>
              <a:rPr lang="en-US" dirty="0" smtClean="0"/>
              <a:t> notebook</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780651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smtClean="0"/>
              <a:t>Giới</a:t>
            </a:r>
            <a:r>
              <a:rPr lang="en-US" sz="2000" b="1" dirty="0" smtClean="0"/>
              <a:t> </a:t>
            </a:r>
            <a:r>
              <a:rPr lang="en-US" sz="2000" b="1" dirty="0" err="1" smtClean="0"/>
              <a:t>thiệu</a:t>
            </a:r>
            <a:r>
              <a:rPr lang="en-US" sz="2000" b="1" dirty="0" smtClean="0"/>
              <a:t> </a:t>
            </a:r>
            <a:r>
              <a:rPr lang="en-US" sz="2000" b="1" dirty="0" err="1" smtClean="0"/>
              <a:t>bài</a:t>
            </a:r>
            <a:r>
              <a:rPr lang="en-US" sz="2000" b="1" dirty="0" smtClean="0"/>
              <a:t> </a:t>
            </a:r>
            <a:r>
              <a:rPr lang="en-US" sz="2000" b="1" dirty="0" err="1" smtClean="0"/>
              <a:t>toán</a:t>
            </a:r>
            <a:r>
              <a:rPr lang="en-US" sz="2000" b="1" dirty="0" smtClean="0"/>
              <a:t> </a:t>
            </a:r>
            <a:r>
              <a:rPr lang="en-US" sz="2000" b="1" dirty="0" err="1" smtClean="0"/>
              <a:t>phân</a:t>
            </a:r>
            <a:r>
              <a:rPr lang="en-US" sz="2000" b="1" dirty="0" smtClean="0"/>
              <a:t> </a:t>
            </a:r>
            <a:r>
              <a:rPr lang="en-US" sz="2000" b="1" dirty="0" err="1" smtClean="0"/>
              <a:t>vùng</a:t>
            </a:r>
            <a:r>
              <a:rPr lang="en-US" sz="2000" b="1" dirty="0" smtClean="0"/>
              <a:t> </a:t>
            </a:r>
            <a:r>
              <a:rPr lang="en-US" sz="2000" b="1" dirty="0" err="1" smtClean="0"/>
              <a:t>ảnh</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lớp</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kiến</a:t>
            </a:r>
            <a:r>
              <a:rPr lang="en-US" sz="2000" b="1" dirty="0" smtClean="0"/>
              <a:t> </a:t>
            </a:r>
            <a:r>
              <a:rPr lang="en-US" sz="2000" b="1" dirty="0" err="1" smtClean="0"/>
              <a:t>trúc</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Đánh</a:t>
            </a:r>
            <a:r>
              <a:rPr lang="en-US" sz="2000" b="1" dirty="0" smtClean="0"/>
              <a:t> </a:t>
            </a:r>
            <a:r>
              <a:rPr lang="en-US" sz="2000" b="1" dirty="0" err="1" smtClean="0"/>
              <a:t>giá</a:t>
            </a:r>
            <a:r>
              <a:rPr lang="en-US" sz="2000" b="1" dirty="0" smtClean="0"/>
              <a:t> </a:t>
            </a:r>
            <a:r>
              <a:rPr lang="en-US" sz="2000" b="1" dirty="0" err="1" smtClean="0"/>
              <a:t>mô</a:t>
            </a:r>
            <a:r>
              <a:rPr lang="en-US" sz="2000" b="1" dirty="0" smtClean="0"/>
              <a:t> </a:t>
            </a:r>
            <a:r>
              <a:rPr lang="en-US" sz="2000" b="1" dirty="0" err="1" smtClean="0"/>
              <a:t>hình</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Dữ</a:t>
            </a:r>
            <a:r>
              <a:rPr lang="en-US" sz="2000" b="1" dirty="0" smtClean="0"/>
              <a:t> </a:t>
            </a:r>
            <a:r>
              <a:rPr lang="en-US" sz="2000" b="1" dirty="0" err="1" smtClean="0"/>
              <a:t>liệu</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indent="-355600">
              <a:buSzPts val="2000"/>
              <a:buFont typeface="Arial"/>
              <a:buAutoNum type="arabicPeriod"/>
            </a:pPr>
            <a:r>
              <a:rPr lang="en-US" sz="2000" b="1" dirty="0" err="1"/>
              <a:t>Giới</a:t>
            </a:r>
            <a:r>
              <a:rPr lang="en-US" sz="2000" b="1" dirty="0"/>
              <a:t> </a:t>
            </a:r>
            <a:r>
              <a:rPr lang="en-US" sz="2000" b="1" dirty="0" err="1"/>
              <a:t>thiệu</a:t>
            </a:r>
            <a:r>
              <a:rPr lang="en-US" sz="2000" b="1" dirty="0"/>
              <a:t> </a:t>
            </a:r>
            <a:r>
              <a:rPr lang="en-US" sz="2000" b="1" dirty="0" err="1" smtClean="0"/>
              <a:t>pytorch</a:t>
            </a:r>
            <a:endParaRPr lang="vi-VN" sz="2000" b="1" dirty="0" smtClean="0"/>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2998251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Pedestrian segmentation (</a:t>
            </a:r>
            <a:r>
              <a:rPr lang="fr-FR" dirty="0" err="1"/>
              <a:t>semantic</a:t>
            </a:r>
            <a:r>
              <a:rPr lang="fr-FR" dirty="0"/>
              <a:t>, instance)</a:t>
            </a:r>
          </a:p>
          <a:p>
            <a:r>
              <a:rPr lang="fr-FR" dirty="0" err="1"/>
              <a:t>Semantic</a:t>
            </a:r>
            <a:r>
              <a:rPr lang="fr-FR" dirty="0"/>
              <a:t> segmentation </a:t>
            </a:r>
            <a:r>
              <a:rPr lang="fr-FR" dirty="0" err="1"/>
              <a:t>with</a:t>
            </a:r>
            <a:r>
              <a:rPr lang="fr-FR" dirty="0"/>
              <a:t> FCN on VOC </a:t>
            </a:r>
            <a:r>
              <a:rPr lang="fr-FR" dirty="0" err="1"/>
              <a:t>dataset</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là</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rộng</a:t>
            </a:r>
            <a:r>
              <a:rPr lang="en-US" dirty="0" smtClean="0"/>
              <a:t> </a:t>
            </a:r>
            <a:r>
              <a:rPr lang="en-US" dirty="0" err="1" smtClean="0"/>
              <a:t>rãi</a:t>
            </a:r>
            <a:r>
              <a:rPr lang="en-US" dirty="0" smtClean="0"/>
              <a:t> </a:t>
            </a:r>
            <a:r>
              <a:rPr lang="en-US" dirty="0" err="1" smtClean="0"/>
              <a:t>trong</a:t>
            </a:r>
            <a:r>
              <a:rPr lang="en-US" dirty="0" smtClean="0"/>
              <a:t> </a:t>
            </a:r>
            <a:r>
              <a:rPr lang="en-US" dirty="0" err="1" smtClean="0"/>
              <a:t>xử</a:t>
            </a:r>
            <a:r>
              <a:rPr lang="en-US" dirty="0" smtClean="0"/>
              <a:t> </a:t>
            </a:r>
            <a:r>
              <a:rPr lang="en-US" dirty="0" err="1" smtClean="0"/>
              <a:t>lý</a:t>
            </a:r>
            <a:r>
              <a:rPr lang="en-US" dirty="0" smtClean="0"/>
              <a:t> </a:t>
            </a:r>
            <a:r>
              <a:rPr lang="en-US" dirty="0" err="1" smtClean="0"/>
              <a:t>ảnh</a:t>
            </a:r>
            <a:r>
              <a:rPr lang="en-US" dirty="0" smtClean="0"/>
              <a:t>.</a:t>
            </a:r>
          </a:p>
          <a:p>
            <a:pPr marL="0" lvl="0" indent="0" algn="l" rtl="0">
              <a:spcBef>
                <a:spcPts val="0"/>
              </a:spcBef>
              <a:spcAft>
                <a:spcPts val="1200"/>
              </a:spcAft>
              <a:buNone/>
            </a:pP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thường</a:t>
            </a:r>
            <a:r>
              <a:rPr lang="en-US" dirty="0" smtClean="0"/>
              <a:t> </a:t>
            </a:r>
            <a:r>
              <a:rPr lang="en-US" dirty="0" err="1" smtClean="0"/>
              <a:t>có</a:t>
            </a:r>
            <a:r>
              <a:rPr lang="en-US" dirty="0" smtClean="0"/>
              <a:t> </a:t>
            </a:r>
            <a:r>
              <a:rPr lang="en-US" dirty="0" err="1" smtClean="0"/>
              <a:t>cấu</a:t>
            </a:r>
            <a:r>
              <a:rPr lang="en-US" dirty="0" smtClean="0"/>
              <a:t> </a:t>
            </a:r>
            <a:r>
              <a:rPr lang="en-US" dirty="0" err="1" smtClean="0"/>
              <a:t>trúc</a:t>
            </a:r>
            <a:r>
              <a:rPr lang="en-US" dirty="0" smtClean="0"/>
              <a:t> 2 </a:t>
            </a:r>
            <a:r>
              <a:rPr lang="en-US" dirty="0" err="1" smtClean="0"/>
              <a:t>phần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mã</a:t>
            </a:r>
            <a:r>
              <a:rPr lang="en-US" dirty="0" smtClean="0"/>
              <a:t> </a:t>
            </a:r>
            <a:r>
              <a:rPr lang="en-US" dirty="0" err="1" smtClean="0"/>
              <a:t>hoá</a:t>
            </a:r>
            <a:r>
              <a:rPr lang="en-US" dirty="0" smtClean="0"/>
              <a:t> </a:t>
            </a:r>
            <a:r>
              <a:rPr lang="en-US" dirty="0" err="1" smtClean="0"/>
              <a:t>ảnh</a:t>
            </a:r>
            <a:r>
              <a:rPr lang="en-US" dirty="0" smtClean="0"/>
              <a:t> </a:t>
            </a:r>
            <a:r>
              <a:rPr lang="en-US" dirty="0" err="1" smtClean="0"/>
              <a:t>và</a:t>
            </a:r>
            <a:r>
              <a:rPr lang="en-US" dirty="0" smtClean="0"/>
              <a:t> </a:t>
            </a:r>
            <a:r>
              <a:rPr lang="en-US" dirty="0" err="1" smtClean="0"/>
              <a:t>phần</a:t>
            </a:r>
            <a:r>
              <a:rPr lang="en-US" dirty="0" smtClean="0"/>
              <a:t> </a:t>
            </a:r>
            <a:r>
              <a:rPr lang="en-US" dirty="0" err="1" smtClean="0"/>
              <a:t>sau</a:t>
            </a:r>
            <a:r>
              <a:rPr lang="en-US" dirty="0" smtClean="0"/>
              <a:t> </a:t>
            </a:r>
            <a:r>
              <a:rPr lang="en-US" dirty="0" err="1" smtClean="0"/>
              <a:t>giải</a:t>
            </a:r>
            <a:r>
              <a:rPr lang="en-US" dirty="0" smtClean="0"/>
              <a:t> </a:t>
            </a:r>
            <a:r>
              <a:rPr lang="en-US" dirty="0" err="1" smtClean="0"/>
              <a:t>nén</a:t>
            </a:r>
            <a:r>
              <a:rPr lang="en-US" dirty="0" smtClean="0"/>
              <a:t> </a:t>
            </a:r>
            <a:r>
              <a:rPr lang="en-US" dirty="0" err="1" smtClean="0"/>
              <a:t>thành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bằng</a:t>
            </a:r>
            <a:r>
              <a:rPr lang="en-US" dirty="0" smtClean="0"/>
              <a:t> </a:t>
            </a:r>
            <a:r>
              <a:rPr lang="en-US" dirty="0" err="1" smtClean="0"/>
              <a:t>ảnh</a:t>
            </a:r>
            <a:r>
              <a:rPr lang="en-US" dirty="0" smtClean="0"/>
              <a:t>.</a:t>
            </a:r>
          </a:p>
          <a:p>
            <a:pPr marL="0" lvl="0" indent="0" algn="l" rtl="0">
              <a:spcBef>
                <a:spcPts val="0"/>
              </a:spcBef>
              <a:spcAft>
                <a:spcPts val="1200"/>
              </a:spcAft>
              <a:buNone/>
            </a:pPr>
            <a:r>
              <a:rPr lang="en-US" dirty="0" err="1" smtClean="0"/>
              <a:t>Để</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cần</a:t>
            </a:r>
            <a:r>
              <a:rPr lang="en-US" dirty="0" smtClean="0"/>
              <a:t> </a:t>
            </a:r>
            <a:r>
              <a:rPr lang="en-US" dirty="0" err="1" smtClean="0"/>
              <a:t>có</a:t>
            </a:r>
            <a:r>
              <a:rPr lang="en-US" dirty="0" smtClean="0"/>
              <a:t> </a:t>
            </a:r>
            <a:r>
              <a:rPr lang="en-US" dirty="0" err="1" smtClean="0"/>
              <a:t>những</a:t>
            </a:r>
            <a:r>
              <a:rPr lang="en-US" dirty="0" smtClean="0"/>
              <a:t> </a:t>
            </a:r>
            <a:r>
              <a:rPr lang="en-US" dirty="0" err="1" smtClean="0"/>
              <a:t>chỉ</a:t>
            </a:r>
            <a:r>
              <a:rPr lang="en-US" dirty="0" smtClean="0"/>
              <a:t> </a:t>
            </a:r>
            <a:r>
              <a:rPr lang="en-US" dirty="0" err="1" smtClean="0"/>
              <a:t>tiêu</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và</a:t>
            </a:r>
            <a:r>
              <a:rPr lang="en-US" dirty="0" smtClean="0"/>
              <a:t> </a:t>
            </a:r>
            <a:r>
              <a:rPr lang="en-US" dirty="0" err="1" smtClean="0"/>
              <a:t>chú</a:t>
            </a:r>
            <a:r>
              <a:rPr lang="en-US" dirty="0" smtClean="0"/>
              <a:t> ý </a:t>
            </a:r>
            <a:r>
              <a:rPr lang="en-US" dirty="0" err="1" smtClean="0"/>
              <a:t>đến</a:t>
            </a:r>
            <a:r>
              <a:rPr lang="en-US" dirty="0" smtClean="0"/>
              <a:t> </a:t>
            </a:r>
            <a:r>
              <a:rPr lang="en-US" dirty="0" err="1" smtClean="0"/>
              <a:t>độ</a:t>
            </a:r>
            <a:r>
              <a:rPr lang="en-US" dirty="0" smtClean="0"/>
              <a:t> </a:t>
            </a:r>
            <a:r>
              <a:rPr lang="en-US" dirty="0" err="1" smtClean="0"/>
              <a:t>lệch</a:t>
            </a:r>
            <a:r>
              <a:rPr lang="en-US" dirty="0" smtClean="0"/>
              <a:t> </a:t>
            </a:r>
            <a:r>
              <a:rPr lang="en-US" dirty="0" err="1" smtClean="0"/>
              <a:t>về</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lớp</a:t>
            </a:r>
            <a:r>
              <a:rPr lang="en-US" dirty="0" smtClean="0"/>
              <a:t>.</a:t>
            </a:r>
          </a:p>
          <a:p>
            <a:pPr marL="0" lvl="0" indent="0" algn="l" rtl="0">
              <a:spcBef>
                <a:spcPts val="0"/>
              </a:spcBef>
              <a:spcAft>
                <a:spcPts val="1200"/>
              </a:spcAft>
              <a:buNone/>
            </a:pPr>
            <a:r>
              <a:rPr lang="en-US" dirty="0" err="1" smtClean="0"/>
              <a:t>Pytorch</a:t>
            </a:r>
            <a:r>
              <a:rPr lang="en-US" dirty="0" smtClean="0"/>
              <a:t> </a:t>
            </a:r>
            <a:r>
              <a:rPr lang="en-US" dirty="0" err="1" smtClean="0"/>
              <a:t>là</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deep learning.</a:t>
            </a:r>
            <a:endParaRPr dirty="0"/>
          </a:p>
        </p:txBody>
      </p:sp>
    </p:spTree>
    <p:extLst>
      <p:ext uri="{BB962C8B-B14F-4D97-AF65-F5344CB8AC3E}">
        <p14:creationId xmlns:p14="http://schemas.microsoft.com/office/powerpoint/2010/main" val="4130938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thường</a:t>
            </a:r>
            <a:r>
              <a:rPr lang="en-US" dirty="0" smtClean="0"/>
              <a:t> </a:t>
            </a:r>
            <a:r>
              <a:rPr lang="en-US" dirty="0" err="1" smtClean="0"/>
              <a:t>thấy</a:t>
            </a:r>
            <a:endParaRPr lang="en-US" dirty="0"/>
          </a:p>
        </p:txBody>
      </p:sp>
      <p:sp>
        <p:nvSpPr>
          <p:cNvPr id="7" name="Content Placeholder 6"/>
          <p:cNvSpPr>
            <a:spLocks noGrp="1"/>
          </p:cNvSpPr>
          <p:nvPr>
            <p:ph type="body" idx="1"/>
          </p:nvPr>
        </p:nvSpPr>
        <p:spPr/>
        <p:txBody>
          <a:bodyPr/>
          <a:lstStyle/>
          <a:p>
            <a:r>
              <a:rPr lang="vi-VN" b="1" dirty="0"/>
              <a:t>Upsampling</a:t>
            </a:r>
            <a:r>
              <a:rPr lang="vi-VN" dirty="0"/>
              <a:t>: Các kỹ thuật giúp tăng kích thước output trong mạng CNN.</a:t>
            </a:r>
          </a:p>
          <a:p>
            <a:r>
              <a:rPr lang="vi-VN" b="1" dirty="0"/>
              <a:t>Tích chập chuyển vị</a:t>
            </a:r>
            <a:r>
              <a:rPr lang="vi-VN" dirty="0"/>
              <a:t> (Conv2DTranspose hoặc Transposed Conv2D): Một dạng tích chập giúp gia tăng kích thước của mạng CNN.</a:t>
            </a:r>
          </a:p>
          <a:p>
            <a:r>
              <a:rPr lang="vi-VN" b="1" dirty="0"/>
              <a:t>Mạng giải chập</a:t>
            </a:r>
            <a:r>
              <a:rPr lang="vi-VN" dirty="0"/>
              <a:t> (DeconvNet hoặc Deconvolutional Neural Network): Là một mạng áp dụng liên tiếp quá trình Upsampling để giải mã ngược trở lại từ đặc trưng sang ảnh. Thường áp dụng trong các bài toán Image2Image.</a:t>
            </a:r>
          </a:p>
          <a:p>
            <a:r>
              <a:rPr lang="vi-VN" b="1" dirty="0"/>
              <a:t>Vùng nhận thức</a:t>
            </a:r>
            <a:r>
              <a:rPr lang="vi-VN" dirty="0"/>
              <a:t> (Receptive Field): Là những vùng ảnh được áp dụng tích tập với bộ lọc để tạo ra các pixel ở output.</a:t>
            </a:r>
          </a:p>
          <a:p>
            <a:r>
              <a:rPr lang="vi-VN" b="1" dirty="0"/>
              <a:t>Ma trận giãn nở</a:t>
            </a:r>
            <a:r>
              <a:rPr lang="vi-VN" dirty="0"/>
              <a:t> (Dilation Matrix): Là ma trận được tạo thành từ ma trận gốc bằng cách padding xen kẽ các dòng và cột bằng giá trị 0.</a:t>
            </a:r>
          </a:p>
          <a:p>
            <a:pPr marL="114300" indent="0">
              <a:buNone/>
            </a:pPr>
            <a:endParaRPr lang="en-US" dirty="0" smtClean="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a:t>
            </a:r>
            <a:r>
              <a:rPr lang="en-US" dirty="0" err="1" smtClean="0"/>
              <a:t>đảo</a:t>
            </a:r>
            <a:r>
              <a:rPr lang="en-US" dirty="0" smtClean="0"/>
              <a:t> </a:t>
            </a:r>
            <a:r>
              <a:rPr lang="en-US" dirty="0" err="1" smtClean="0"/>
              <a:t>ngược</a:t>
            </a:r>
            <a:r>
              <a:rPr lang="en-US" dirty="0" smtClean="0"/>
              <a:t> </a:t>
            </a:r>
            <a:r>
              <a:rPr lang="en-US" dirty="0" err="1" smtClean="0"/>
              <a:t>tích</a:t>
            </a:r>
            <a:r>
              <a:rPr lang="en-US" dirty="0" smtClean="0"/>
              <a:t> </a:t>
            </a:r>
            <a:r>
              <a:rPr lang="en-US" dirty="0" err="1" smtClean="0"/>
              <a:t>chập</a:t>
            </a:r>
            <a:r>
              <a:rPr lang="en-US" dirty="0" smtClean="0"/>
              <a:t> (deconvolution)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575" y="1309558"/>
            <a:ext cx="2388525" cy="2715057"/>
          </a:xfrm>
          <a:prstGeom prst="rect">
            <a:avLst/>
          </a:prstGeom>
        </p:spPr>
      </p:pic>
    </p:spTree>
    <p:extLst>
      <p:ext uri="{BB962C8B-B14F-4D97-AF65-F5344CB8AC3E}">
        <p14:creationId xmlns:p14="http://schemas.microsoft.com/office/powerpoint/2010/main" val="3501476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cổ</a:t>
            </a:r>
            <a:r>
              <a:rPr lang="en-US" dirty="0" smtClean="0"/>
              <a:t> </a:t>
            </a:r>
            <a:r>
              <a:rPr lang="en-US" dirty="0" err="1" smtClean="0"/>
              <a:t>điển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468110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r>
              <a:rPr lang="en-US" dirty="0" smtClean="0"/>
              <a:t> (image segmentation)</a:t>
            </a:r>
            <a:endParaRPr lang="en-US" dirty="0"/>
          </a:p>
        </p:txBody>
      </p:sp>
      <p:sp>
        <p:nvSpPr>
          <p:cNvPr id="7" name="Text Placeholder 6"/>
          <p:cNvSpPr>
            <a:spLocks noGrp="1"/>
          </p:cNvSpPr>
          <p:nvPr>
            <p:ph type="body" idx="1"/>
          </p:nvPr>
        </p:nvSpPr>
        <p:spPr/>
        <p:txBody>
          <a:bodyPr/>
          <a:lstStyle/>
          <a:p>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r>
              <a:rPr lang="en-US" dirty="0" smtClean="0"/>
              <a:t> chia </a:t>
            </a:r>
            <a:r>
              <a:rPr lang="en-US" dirty="0" err="1" smtClean="0"/>
              <a:t>nhỏ</a:t>
            </a:r>
            <a:r>
              <a:rPr lang="en-US" dirty="0" smtClean="0"/>
              <a:t> </a:t>
            </a:r>
            <a:r>
              <a:rPr lang="en-US" dirty="0" err="1" smtClean="0"/>
              <a:t>bức</a:t>
            </a:r>
            <a:r>
              <a:rPr lang="en-US" dirty="0" smtClean="0"/>
              <a:t> </a:t>
            </a:r>
            <a:r>
              <a:rPr lang="en-US" dirty="0" err="1" smtClean="0"/>
              <a:t>ảnh</a:t>
            </a:r>
            <a:r>
              <a:rPr lang="en-US" dirty="0" smtClean="0"/>
              <a:t> </a:t>
            </a:r>
            <a:r>
              <a:rPr lang="en-US" dirty="0" err="1" smtClean="0"/>
              <a:t>thành</a:t>
            </a:r>
            <a:r>
              <a:rPr lang="en-US" dirty="0" smtClean="0"/>
              <a:t> </a:t>
            </a:r>
            <a:r>
              <a:rPr lang="en-US" dirty="0" err="1" smtClean="0"/>
              <a:t>nhiều</a:t>
            </a:r>
            <a:r>
              <a:rPr lang="en-US" dirty="0" smtClean="0"/>
              <a:t> </a:t>
            </a:r>
            <a:r>
              <a:rPr lang="en-US" dirty="0" err="1" smtClean="0"/>
              <a:t>phần</a:t>
            </a:r>
            <a:r>
              <a:rPr lang="en-US" dirty="0" smtClean="0"/>
              <a:t>, </a:t>
            </a:r>
            <a:r>
              <a:rPr lang="en-US" dirty="0" err="1" smtClean="0"/>
              <a:t>mỗi</a:t>
            </a:r>
            <a:r>
              <a:rPr lang="en-US" dirty="0" smtClean="0"/>
              <a:t> </a:t>
            </a:r>
            <a:r>
              <a:rPr lang="en-US" dirty="0" err="1" smtClean="0"/>
              <a:t>phần</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nhãn</a:t>
            </a:r>
            <a:r>
              <a:rPr lang="en-US" dirty="0" smtClean="0"/>
              <a:t> </a:t>
            </a:r>
            <a:r>
              <a:rPr lang="en-US" dirty="0" err="1" smtClean="0"/>
              <a:t>khác</a:t>
            </a:r>
            <a:r>
              <a:rPr lang="en-US" dirty="0" smtClean="0"/>
              <a:t> </a:t>
            </a:r>
            <a:r>
              <a:rPr lang="en-US" dirty="0" err="1" smtClean="0"/>
              <a:t>nhau</a:t>
            </a:r>
            <a:r>
              <a:rPr lang="en-US" dirty="0" smtClean="0"/>
              <a:t>, </a:t>
            </a:r>
            <a:r>
              <a:rPr lang="en-US" dirty="0" err="1" smtClean="0"/>
              <a:t>ví</a:t>
            </a:r>
            <a:r>
              <a:rPr lang="en-US" dirty="0" smtClean="0"/>
              <a:t> </a:t>
            </a:r>
            <a:r>
              <a:rPr lang="en-US" dirty="0" err="1" smtClean="0"/>
              <a:t>dụ</a:t>
            </a:r>
            <a:r>
              <a:rPr lang="en-US" dirty="0" smtClean="0"/>
              <a:t> </a:t>
            </a:r>
            <a:r>
              <a:rPr lang="en-US" dirty="0" err="1" smtClean="0"/>
              <a:t>người</a:t>
            </a:r>
            <a:r>
              <a:rPr lang="en-US" dirty="0" smtClean="0"/>
              <a:t>, </a:t>
            </a:r>
            <a:r>
              <a:rPr lang="en-US" dirty="0" err="1" smtClean="0"/>
              <a:t>xe</a:t>
            </a:r>
            <a:r>
              <a:rPr lang="en-US" dirty="0" smtClean="0"/>
              <a:t>, </a:t>
            </a:r>
            <a:r>
              <a:rPr lang="en-US" dirty="0" err="1" smtClean="0"/>
              <a:t>v.v</a:t>
            </a:r>
            <a:endParaRPr lang="en-US" dirty="0" smtClean="0"/>
          </a:p>
          <a:p>
            <a:pPr marL="114300" indent="0">
              <a:buNone/>
            </a:pPr>
            <a:endParaRPr lang="en-US" dirty="0"/>
          </a:p>
          <a:p>
            <a:r>
              <a:rPr lang="en-US" dirty="0" err="1" smtClean="0"/>
              <a:t>Giúp</a:t>
            </a:r>
            <a:r>
              <a:rPr lang="en-US" dirty="0" smtClean="0"/>
              <a:t> ta </a:t>
            </a:r>
            <a:r>
              <a:rPr lang="en-US" dirty="0" err="1" smtClean="0"/>
              <a:t>phân</a:t>
            </a:r>
            <a:r>
              <a:rPr lang="en-US" dirty="0" smtClean="0"/>
              <a:t> </a:t>
            </a:r>
            <a:r>
              <a:rPr lang="en-US" dirty="0" err="1" smtClean="0"/>
              <a:t>tích</a:t>
            </a:r>
            <a:r>
              <a:rPr lang="en-US" dirty="0" smtClean="0"/>
              <a:t> </a:t>
            </a:r>
            <a:r>
              <a:rPr lang="en-US" dirty="0" err="1" smtClean="0"/>
              <a:t>thông</a:t>
            </a:r>
            <a:r>
              <a:rPr lang="en-US" dirty="0" smtClean="0"/>
              <a:t> tin </a:t>
            </a:r>
            <a:r>
              <a:rPr lang="en-US" dirty="0" err="1" smtClean="0"/>
              <a:t>về</a:t>
            </a:r>
            <a:r>
              <a:rPr lang="en-US" dirty="0" smtClean="0"/>
              <a:t> </a:t>
            </a:r>
            <a:r>
              <a:rPr lang="en-US" dirty="0" err="1" smtClean="0"/>
              <a:t>bức</a:t>
            </a:r>
            <a:r>
              <a:rPr lang="en-US" dirty="0" smtClean="0"/>
              <a:t> </a:t>
            </a:r>
            <a:r>
              <a:rPr lang="en-US" dirty="0" err="1" smtClean="0"/>
              <a:t>ảnh</a:t>
            </a:r>
            <a:r>
              <a:rPr lang="en-US" dirty="0" smtClean="0"/>
              <a:t>, </a:t>
            </a:r>
            <a:r>
              <a:rPr lang="en-US" dirty="0" err="1" smtClean="0"/>
              <a:t>như</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ảnh</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và</a:t>
            </a:r>
            <a:r>
              <a:rPr lang="en-US" dirty="0" smtClean="0"/>
              <a:t> </a:t>
            </a:r>
            <a:r>
              <a:rPr lang="en-US" dirty="0" err="1" smtClean="0"/>
              <a:t>hình</a:t>
            </a:r>
            <a:r>
              <a:rPr lang="en-US" dirty="0" smtClean="0"/>
              <a:t> </a:t>
            </a:r>
            <a:r>
              <a:rPr lang="en-US" dirty="0" err="1" smtClean="0"/>
              <a:t>dạng</a:t>
            </a:r>
            <a:r>
              <a:rPr lang="en-US" dirty="0" smtClean="0"/>
              <a:t>.</a:t>
            </a:r>
          </a:p>
          <a:p>
            <a:endParaRPr lang="en-US" dirty="0"/>
          </a:p>
          <a:p>
            <a:r>
              <a:rPr lang="en-US" dirty="0" err="1"/>
              <a:t>Mức</a:t>
            </a:r>
            <a:r>
              <a:rPr lang="en-US" dirty="0"/>
              <a:t> </a:t>
            </a:r>
            <a:r>
              <a:rPr lang="en-US" dirty="0" err="1"/>
              <a:t>độ</a:t>
            </a:r>
            <a:r>
              <a:rPr lang="en-US" dirty="0"/>
              <a:t> </a:t>
            </a:r>
            <a:r>
              <a:rPr lang="en-US" dirty="0" err="1"/>
              <a:t>dự</a:t>
            </a:r>
            <a:r>
              <a:rPr lang="en-US" dirty="0"/>
              <a:t> </a:t>
            </a:r>
            <a:r>
              <a:rPr lang="en-US" dirty="0" err="1"/>
              <a:t>đoán</a:t>
            </a:r>
            <a:r>
              <a:rPr lang="en-US" dirty="0"/>
              <a:t> </a:t>
            </a:r>
            <a:r>
              <a:rPr lang="en-US" dirty="0" err="1"/>
              <a:t>chính</a:t>
            </a:r>
            <a:r>
              <a:rPr lang="en-US" dirty="0"/>
              <a:t> </a:t>
            </a:r>
            <a:r>
              <a:rPr lang="en-US" dirty="0" err="1"/>
              <a:t>xác</a:t>
            </a:r>
            <a:r>
              <a:rPr lang="en-US" dirty="0"/>
              <a:t> </a:t>
            </a:r>
            <a:r>
              <a:rPr lang="en-US" dirty="0" err="1"/>
              <a:t>theo</a:t>
            </a:r>
            <a:r>
              <a:rPr lang="en-US" dirty="0"/>
              <a:t> </a:t>
            </a:r>
            <a:r>
              <a:rPr lang="en-US" dirty="0" err="1"/>
              <a:t>từng</a:t>
            </a:r>
            <a:r>
              <a:rPr lang="en-US" dirty="0"/>
              <a:t> pixel, </a:t>
            </a:r>
            <a:r>
              <a:rPr lang="en-US" dirty="0" err="1"/>
              <a:t>đòi</a:t>
            </a:r>
            <a:r>
              <a:rPr lang="en-US" dirty="0"/>
              <a:t> </a:t>
            </a:r>
            <a:r>
              <a:rPr lang="en-US" dirty="0" err="1"/>
              <a:t>hỏi</a:t>
            </a:r>
            <a:r>
              <a:rPr lang="en-US" dirty="0"/>
              <a:t> </a:t>
            </a:r>
            <a:r>
              <a:rPr lang="en-US" dirty="0" err="1"/>
              <a:t>nhãn</a:t>
            </a:r>
            <a:r>
              <a:rPr lang="en-US" dirty="0"/>
              <a:t> </a:t>
            </a:r>
            <a:r>
              <a:rPr lang="en-US" dirty="0" err="1"/>
              <a:t>huấn</a:t>
            </a:r>
            <a:r>
              <a:rPr lang="en-US" dirty="0"/>
              <a:t> </a:t>
            </a:r>
            <a:r>
              <a:rPr lang="en-US" dirty="0" err="1"/>
              <a:t>luyện</a:t>
            </a:r>
            <a:r>
              <a:rPr lang="en-US" dirty="0"/>
              <a:t> </a:t>
            </a:r>
            <a:r>
              <a:rPr lang="en-US" dirty="0" err="1"/>
              <a:t>có</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tương</a:t>
            </a:r>
            <a:r>
              <a:rPr lang="en-US" dirty="0"/>
              <a:t> </a:t>
            </a:r>
            <a:r>
              <a:rPr lang="en-US" dirty="0" err="1"/>
              <a:t>tự</a:t>
            </a:r>
            <a:r>
              <a:rPr lang="en-US" dirty="0"/>
              <a:t>.</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019288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Các</a:t>
            </a:r>
            <a:r>
              <a:rPr lang="en-US" dirty="0" smtClean="0"/>
              <a:t> </a:t>
            </a:r>
            <a:r>
              <a:rPr lang="en-US" dirty="0" err="1" smtClean="0"/>
              <a:t>dạng</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hình</a:t>
            </a:r>
            <a:r>
              <a:rPr lang="en-US" dirty="0" smtClean="0"/>
              <a:t> </a:t>
            </a:r>
            <a:r>
              <a:rPr lang="en-US" dirty="0" err="1" smtClean="0"/>
              <a:t>ảnh</a:t>
            </a:r>
            <a:endParaRPr lang="en-US" dirty="0"/>
          </a:p>
        </p:txBody>
      </p:sp>
      <p:sp>
        <p:nvSpPr>
          <p:cNvPr id="7" name="Text Placeholder 6"/>
          <p:cNvSpPr>
            <a:spLocks noGrp="1"/>
          </p:cNvSpPr>
          <p:nvPr>
            <p:ph type="body" idx="1"/>
          </p:nvPr>
        </p:nvSpPr>
        <p:spPr/>
        <p:txBody>
          <a:bodyPr/>
          <a:lstStyle/>
          <a:p>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9" name="Text Placeholder 6"/>
          <p:cNvSpPr txBox="1">
            <a:spLocks/>
          </p:cNvSpPr>
          <p:nvPr/>
        </p:nvSpPr>
        <p:spPr>
          <a:xfrm>
            <a:off x="310896" y="1300335"/>
            <a:ext cx="3856913" cy="295065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sz="1200" dirty="0" err="1" smtClean="0"/>
              <a:t>Có</a:t>
            </a:r>
            <a:r>
              <a:rPr lang="en-US" sz="1200" dirty="0" smtClean="0"/>
              <a:t> 2 </a:t>
            </a:r>
            <a:r>
              <a:rPr lang="en-US" sz="1200" dirty="0" err="1" smtClean="0"/>
              <a:t>dạng</a:t>
            </a:r>
            <a:r>
              <a:rPr lang="en-US" sz="1200" dirty="0" smtClean="0"/>
              <a:t> </a:t>
            </a:r>
            <a:r>
              <a:rPr lang="en-US" sz="1200" dirty="0" err="1" smtClean="0"/>
              <a:t>phân</a:t>
            </a:r>
            <a:r>
              <a:rPr lang="en-US" sz="1200" dirty="0" smtClean="0"/>
              <a:t> </a:t>
            </a:r>
            <a:r>
              <a:rPr lang="en-US" sz="1200" dirty="0" err="1" smtClean="0"/>
              <a:t>khúc</a:t>
            </a:r>
            <a:r>
              <a:rPr lang="en-US" sz="1200" dirty="0" smtClean="0"/>
              <a:t> </a:t>
            </a:r>
            <a:r>
              <a:rPr lang="en-US" sz="1200" dirty="0" err="1" smtClean="0"/>
              <a:t>hình</a:t>
            </a:r>
            <a:r>
              <a:rPr lang="en-US" sz="1200" dirty="0" smtClean="0"/>
              <a:t> </a:t>
            </a:r>
            <a:r>
              <a:rPr lang="en-US" sz="1200" dirty="0" err="1" smtClean="0"/>
              <a:t>ảnh</a:t>
            </a:r>
            <a:r>
              <a:rPr lang="en-US" sz="1200" dirty="0" smtClean="0"/>
              <a:t>:</a:t>
            </a:r>
          </a:p>
          <a:p>
            <a:r>
              <a:rPr lang="en-US" sz="1200" dirty="0" err="1" smtClean="0">
                <a:solidFill>
                  <a:schemeClr val="accent1">
                    <a:lumMod val="75000"/>
                  </a:schemeClr>
                </a:solidFill>
              </a:rPr>
              <a:t>Phân</a:t>
            </a:r>
            <a:r>
              <a:rPr lang="en-US" sz="1200" dirty="0" smtClean="0">
                <a:solidFill>
                  <a:schemeClr val="accent1">
                    <a:lumMod val="75000"/>
                  </a:schemeClr>
                </a:solidFill>
              </a:rPr>
              <a:t> </a:t>
            </a:r>
            <a:r>
              <a:rPr lang="en-US" sz="1200" dirty="0" err="1" smtClean="0">
                <a:solidFill>
                  <a:schemeClr val="accent1">
                    <a:lumMod val="75000"/>
                  </a:schemeClr>
                </a:solidFill>
              </a:rPr>
              <a:t>đoạn</a:t>
            </a:r>
            <a:r>
              <a:rPr lang="en-US" sz="1200" dirty="0" smtClean="0">
                <a:solidFill>
                  <a:schemeClr val="accent1">
                    <a:lumMod val="75000"/>
                  </a:schemeClr>
                </a:solidFill>
              </a:rPr>
              <a:t> </a:t>
            </a:r>
            <a:r>
              <a:rPr lang="en-US" sz="1200" dirty="0" err="1" smtClean="0">
                <a:solidFill>
                  <a:schemeClr val="accent1">
                    <a:lumMod val="75000"/>
                  </a:schemeClr>
                </a:solidFill>
              </a:rPr>
              <a:t>chủ</a:t>
            </a:r>
            <a:r>
              <a:rPr lang="en-US" sz="1200" dirty="0" smtClean="0">
                <a:solidFill>
                  <a:schemeClr val="accent1">
                    <a:lumMod val="75000"/>
                  </a:schemeClr>
                </a:solidFill>
              </a:rPr>
              <a:t> </a:t>
            </a:r>
            <a:r>
              <a:rPr lang="en-US" sz="1200" dirty="0" err="1" smtClean="0">
                <a:solidFill>
                  <a:schemeClr val="accent1">
                    <a:lumMod val="75000"/>
                  </a:schemeClr>
                </a:solidFill>
              </a:rPr>
              <a:t>đề</a:t>
            </a:r>
            <a:r>
              <a:rPr lang="en-US" sz="1200" dirty="0" smtClean="0">
                <a:solidFill>
                  <a:schemeClr val="accent1">
                    <a:lumMod val="75000"/>
                  </a:schemeClr>
                </a:solidFill>
              </a:rPr>
              <a:t> (</a:t>
            </a:r>
            <a:r>
              <a:rPr lang="en-US" sz="1200" dirty="0" smtClean="0"/>
              <a:t>semantic </a:t>
            </a:r>
            <a:r>
              <a:rPr lang="en-US" sz="1200" dirty="0"/>
              <a:t>segmentation</a:t>
            </a:r>
            <a:r>
              <a:rPr lang="en-US" sz="1200" dirty="0" smtClean="0"/>
              <a:t>): </a:t>
            </a:r>
            <a:r>
              <a:rPr lang="en-US" sz="1200" dirty="0" err="1" smtClean="0"/>
              <a:t>những</a:t>
            </a:r>
            <a:r>
              <a:rPr lang="en-US" sz="1200" dirty="0" smtClean="0"/>
              <a:t> pixel </a:t>
            </a:r>
            <a:r>
              <a:rPr lang="en-US" sz="1200" dirty="0" err="1" smtClean="0"/>
              <a:t>của</a:t>
            </a:r>
            <a:r>
              <a:rPr lang="en-US" sz="1200" dirty="0" smtClean="0"/>
              <a:t> </a:t>
            </a:r>
            <a:r>
              <a:rPr lang="en-US" sz="1200" dirty="0" err="1" smtClean="0"/>
              <a:t>những</a:t>
            </a:r>
            <a:r>
              <a:rPr lang="en-US" sz="1200" dirty="0" smtClean="0"/>
              <a:t> </a:t>
            </a:r>
            <a:r>
              <a:rPr lang="en-US" sz="1200" dirty="0" err="1" smtClean="0"/>
              <a:t>đối</a:t>
            </a:r>
            <a:r>
              <a:rPr lang="en-US" sz="1200" dirty="0" smtClean="0"/>
              <a:t> </a:t>
            </a:r>
            <a:r>
              <a:rPr lang="en-US" sz="1200" dirty="0" err="1" smtClean="0"/>
              <a:t>tượng</a:t>
            </a:r>
            <a:r>
              <a:rPr lang="en-US" sz="1200" dirty="0" smtClean="0"/>
              <a:t> </a:t>
            </a:r>
            <a:r>
              <a:rPr lang="en-US" sz="1200" dirty="0" err="1" smtClean="0"/>
              <a:t>khác</a:t>
            </a:r>
            <a:r>
              <a:rPr lang="en-US" sz="1200" dirty="0" smtClean="0"/>
              <a:t> </a:t>
            </a:r>
            <a:r>
              <a:rPr lang="en-US" sz="1200" dirty="0" err="1" smtClean="0"/>
              <a:t>nhau</a:t>
            </a:r>
            <a:r>
              <a:rPr lang="en-US" sz="1200" dirty="0" smtClean="0"/>
              <a:t> </a:t>
            </a:r>
            <a:r>
              <a:rPr lang="en-US" sz="1200" dirty="0" err="1" smtClean="0"/>
              <a:t>của</a:t>
            </a:r>
            <a:r>
              <a:rPr lang="en-US" sz="1200" dirty="0" smtClean="0"/>
              <a:t> </a:t>
            </a:r>
            <a:r>
              <a:rPr lang="en-US" sz="1200" dirty="0" err="1" smtClean="0"/>
              <a:t>cùng</a:t>
            </a:r>
            <a:r>
              <a:rPr lang="en-US" sz="1200" dirty="0" smtClean="0"/>
              <a:t> </a:t>
            </a:r>
            <a:r>
              <a:rPr lang="en-US" sz="1200" dirty="0" err="1" smtClean="0"/>
              <a:t>một</a:t>
            </a:r>
            <a:r>
              <a:rPr lang="en-US" sz="1200" dirty="0" smtClean="0"/>
              <a:t> </a:t>
            </a:r>
            <a:r>
              <a:rPr lang="en-US" sz="1200" dirty="0" err="1" smtClean="0"/>
              <a:t>lớp</a:t>
            </a:r>
            <a:r>
              <a:rPr lang="en-US" sz="1200" dirty="0" smtClean="0"/>
              <a:t> </a:t>
            </a:r>
            <a:r>
              <a:rPr lang="en-US" sz="1200" dirty="0" err="1" smtClean="0"/>
              <a:t>sẽ</a:t>
            </a:r>
            <a:r>
              <a:rPr lang="en-US" sz="1200" dirty="0" smtClean="0"/>
              <a:t> </a:t>
            </a:r>
            <a:r>
              <a:rPr lang="en-US" sz="1200" dirty="0" err="1" smtClean="0"/>
              <a:t>có</a:t>
            </a:r>
            <a:r>
              <a:rPr lang="en-US" sz="1200" dirty="0" smtClean="0"/>
              <a:t> </a:t>
            </a:r>
            <a:r>
              <a:rPr lang="en-US" sz="1200" dirty="0" err="1" smtClean="0">
                <a:solidFill>
                  <a:srgbClr val="FF0000"/>
                </a:solidFill>
              </a:rPr>
              <a:t>cùng</a:t>
            </a:r>
            <a:r>
              <a:rPr lang="en-US" sz="1200" dirty="0" smtClean="0"/>
              <a:t> </a:t>
            </a:r>
            <a:r>
              <a:rPr lang="en-US" sz="1200" dirty="0" err="1" smtClean="0"/>
              <a:t>giá</a:t>
            </a:r>
            <a:r>
              <a:rPr lang="en-US" sz="1200" dirty="0" smtClean="0"/>
              <a:t> </a:t>
            </a:r>
            <a:r>
              <a:rPr lang="en-US" sz="1200" dirty="0" err="1" smtClean="0"/>
              <a:t>trị</a:t>
            </a:r>
            <a:r>
              <a:rPr lang="en-US" sz="1200" dirty="0" smtClean="0"/>
              <a:t> </a:t>
            </a:r>
            <a:r>
              <a:rPr lang="en-US" sz="1200" dirty="0" err="1" smtClean="0"/>
              <a:t>nhãn</a:t>
            </a:r>
            <a:r>
              <a:rPr lang="en-US" sz="1200" dirty="0" smtClean="0"/>
              <a:t>.</a:t>
            </a:r>
          </a:p>
          <a:p>
            <a:endParaRPr lang="en-US" sz="1200" dirty="0" smtClean="0"/>
          </a:p>
          <a:p>
            <a:r>
              <a:rPr lang="en-US" sz="1200" dirty="0" err="1" smtClean="0"/>
              <a:t>Phân</a:t>
            </a:r>
            <a:r>
              <a:rPr lang="en-US" sz="1200" dirty="0" smtClean="0"/>
              <a:t> </a:t>
            </a:r>
            <a:r>
              <a:rPr lang="en-US" sz="1200" dirty="0" err="1" smtClean="0"/>
              <a:t>vùng</a:t>
            </a:r>
            <a:r>
              <a:rPr lang="en-US" sz="1200" dirty="0" smtClean="0"/>
              <a:t> </a:t>
            </a:r>
            <a:r>
              <a:rPr lang="en-US" sz="1200" dirty="0" err="1" smtClean="0"/>
              <a:t>đối</a:t>
            </a:r>
            <a:r>
              <a:rPr lang="en-US" sz="1200" dirty="0" smtClean="0"/>
              <a:t> </a:t>
            </a:r>
            <a:r>
              <a:rPr lang="en-US" sz="1200" dirty="0" err="1" smtClean="0"/>
              <a:t>tượng</a:t>
            </a:r>
            <a:r>
              <a:rPr lang="en-US" sz="1200" dirty="0" smtClean="0"/>
              <a:t> (instance segmentation): </a:t>
            </a:r>
            <a:r>
              <a:rPr lang="en-US" sz="1200" dirty="0" err="1" smtClean="0"/>
              <a:t>phân</a:t>
            </a:r>
            <a:r>
              <a:rPr lang="en-US" sz="1200" dirty="0" smtClean="0"/>
              <a:t> </a:t>
            </a:r>
            <a:r>
              <a:rPr lang="en-US" sz="1200" dirty="0" err="1" smtClean="0"/>
              <a:t>biệt</a:t>
            </a:r>
            <a:r>
              <a:rPr lang="en-US" sz="1200" dirty="0" smtClean="0"/>
              <a:t> </a:t>
            </a:r>
            <a:r>
              <a:rPr lang="en-US" sz="1200" dirty="0" err="1" smtClean="0"/>
              <a:t>từng</a:t>
            </a:r>
            <a:r>
              <a:rPr lang="en-US" sz="1200" dirty="0" smtClean="0"/>
              <a:t> </a:t>
            </a:r>
            <a:r>
              <a:rPr lang="en-US" sz="1200" dirty="0" err="1" smtClean="0"/>
              <a:t>đối</a:t>
            </a:r>
            <a:r>
              <a:rPr lang="en-US" sz="1200" dirty="0" smtClean="0"/>
              <a:t> </a:t>
            </a:r>
            <a:r>
              <a:rPr lang="en-US" sz="1200" dirty="0" err="1" smtClean="0"/>
              <a:t>tượng</a:t>
            </a:r>
            <a:r>
              <a:rPr lang="en-US" sz="1200" dirty="0" smtClean="0"/>
              <a:t> </a:t>
            </a:r>
            <a:r>
              <a:rPr lang="en-US" sz="1200" dirty="0" err="1" smtClean="0"/>
              <a:t>của</a:t>
            </a:r>
            <a:r>
              <a:rPr lang="en-US" sz="1200" dirty="0" smtClean="0"/>
              <a:t> 1 </a:t>
            </a:r>
            <a:r>
              <a:rPr lang="en-US" sz="1200" dirty="0" err="1" smtClean="0"/>
              <a:t>lớp</a:t>
            </a:r>
            <a:r>
              <a:rPr lang="en-US" sz="1200" dirty="0"/>
              <a:t>,</a:t>
            </a:r>
            <a:r>
              <a:rPr lang="en-US" sz="1200" dirty="0" smtClean="0"/>
              <a:t> </a:t>
            </a:r>
            <a:r>
              <a:rPr lang="en-US" sz="1200" dirty="0" err="1"/>
              <a:t>những</a:t>
            </a:r>
            <a:r>
              <a:rPr lang="en-US" sz="1200" dirty="0"/>
              <a:t> pixel </a:t>
            </a:r>
            <a:r>
              <a:rPr lang="en-US" sz="1200" dirty="0" err="1"/>
              <a:t>của</a:t>
            </a:r>
            <a:r>
              <a:rPr lang="en-US" sz="1200" dirty="0"/>
              <a:t> </a:t>
            </a:r>
            <a:r>
              <a:rPr lang="en-US" sz="1200" dirty="0" err="1"/>
              <a:t>những</a:t>
            </a:r>
            <a:r>
              <a:rPr lang="en-US" sz="1200" dirty="0"/>
              <a:t> </a:t>
            </a:r>
            <a:r>
              <a:rPr lang="en-US" sz="1200" dirty="0" err="1"/>
              <a:t>đối</a:t>
            </a:r>
            <a:r>
              <a:rPr lang="en-US" sz="1200" dirty="0"/>
              <a:t> </a:t>
            </a:r>
            <a:r>
              <a:rPr lang="en-US" sz="1200" dirty="0" err="1"/>
              <a:t>tượng</a:t>
            </a:r>
            <a:r>
              <a:rPr lang="en-US" sz="1200" dirty="0"/>
              <a:t> </a:t>
            </a:r>
            <a:r>
              <a:rPr lang="en-US" sz="1200" dirty="0" err="1"/>
              <a:t>khác</a:t>
            </a:r>
            <a:r>
              <a:rPr lang="en-US" sz="1200" dirty="0"/>
              <a:t> </a:t>
            </a:r>
            <a:r>
              <a:rPr lang="en-US" sz="1200" dirty="0" err="1"/>
              <a:t>nhau</a:t>
            </a:r>
            <a:r>
              <a:rPr lang="en-US" sz="1200" dirty="0"/>
              <a:t> </a:t>
            </a:r>
            <a:r>
              <a:rPr lang="en-US" sz="1200" dirty="0" err="1"/>
              <a:t>của</a:t>
            </a:r>
            <a:r>
              <a:rPr lang="en-US" sz="1200" dirty="0"/>
              <a:t> </a:t>
            </a:r>
            <a:r>
              <a:rPr lang="en-US" sz="1200" dirty="0" err="1"/>
              <a:t>cùng</a:t>
            </a:r>
            <a:r>
              <a:rPr lang="en-US" sz="1200" dirty="0"/>
              <a:t> </a:t>
            </a:r>
            <a:r>
              <a:rPr lang="en-US" sz="1200" dirty="0" err="1"/>
              <a:t>một</a:t>
            </a:r>
            <a:r>
              <a:rPr lang="en-US" sz="1200" dirty="0"/>
              <a:t> </a:t>
            </a:r>
            <a:r>
              <a:rPr lang="en-US" sz="1200" dirty="0" err="1"/>
              <a:t>lớp</a:t>
            </a:r>
            <a:r>
              <a:rPr lang="en-US" sz="1200" dirty="0"/>
              <a:t> </a:t>
            </a:r>
            <a:r>
              <a:rPr lang="en-US" sz="1200" dirty="0" err="1"/>
              <a:t>sẽ</a:t>
            </a:r>
            <a:r>
              <a:rPr lang="en-US" sz="1200" dirty="0"/>
              <a:t> </a:t>
            </a:r>
            <a:r>
              <a:rPr lang="en-US" sz="1200" dirty="0" err="1"/>
              <a:t>có</a:t>
            </a:r>
            <a:r>
              <a:rPr lang="en-US" sz="1200" dirty="0">
                <a:solidFill>
                  <a:schemeClr val="accent1">
                    <a:lumMod val="75000"/>
                  </a:schemeClr>
                </a:solidFill>
              </a:rPr>
              <a:t> </a:t>
            </a:r>
            <a:r>
              <a:rPr lang="en-US" sz="1200" dirty="0" err="1" smtClean="0">
                <a:solidFill>
                  <a:schemeClr val="accent1">
                    <a:lumMod val="75000"/>
                  </a:schemeClr>
                </a:solidFill>
              </a:rPr>
              <a:t>những</a:t>
            </a:r>
            <a:r>
              <a:rPr lang="en-US" sz="1200" dirty="0" smtClean="0">
                <a:solidFill>
                  <a:schemeClr val="accent1">
                    <a:lumMod val="75000"/>
                  </a:schemeClr>
                </a:solidFill>
              </a:rPr>
              <a:t> </a:t>
            </a:r>
            <a:r>
              <a:rPr lang="en-US" sz="1200" dirty="0" err="1"/>
              <a:t>giá</a:t>
            </a:r>
            <a:r>
              <a:rPr lang="en-US" sz="1200" dirty="0"/>
              <a:t> </a:t>
            </a:r>
            <a:r>
              <a:rPr lang="en-US" sz="1200" dirty="0" err="1"/>
              <a:t>trị</a:t>
            </a:r>
            <a:r>
              <a:rPr lang="en-US" sz="1200" dirty="0"/>
              <a:t> </a:t>
            </a:r>
            <a:r>
              <a:rPr lang="en-US" sz="1200" dirty="0" err="1" smtClean="0"/>
              <a:t>nhãn</a:t>
            </a:r>
            <a:r>
              <a:rPr lang="en-US" sz="1200" dirty="0" smtClean="0"/>
              <a:t> </a:t>
            </a:r>
            <a:r>
              <a:rPr lang="en-US" sz="1200" dirty="0" err="1" smtClean="0">
                <a:solidFill>
                  <a:srgbClr val="FF0000"/>
                </a:solidFill>
              </a:rPr>
              <a:t>riêng</a:t>
            </a:r>
            <a:r>
              <a:rPr lang="en-US" sz="1200" dirty="0" smtClean="0">
                <a:solidFill>
                  <a:srgbClr val="FF0000"/>
                </a:solidFill>
              </a:rPr>
              <a:t> </a:t>
            </a:r>
            <a:r>
              <a:rPr lang="en-US" sz="1200" dirty="0" err="1" smtClean="0">
                <a:solidFill>
                  <a:srgbClr val="FF0000"/>
                </a:solidFill>
              </a:rPr>
              <a:t>biệt</a:t>
            </a:r>
            <a:r>
              <a:rPr lang="en-US" sz="1200" dirty="0" smtClean="0"/>
              <a:t>.</a:t>
            </a:r>
            <a:endParaRPr lang="en-US" sz="1200" dirty="0"/>
          </a:p>
          <a:p>
            <a:endParaRPr lang="en-US" sz="1200" dirty="0" smtClean="0"/>
          </a:p>
          <a:p>
            <a:endParaRPr lang="en-US" sz="1200" dirty="0"/>
          </a:p>
        </p:txBody>
      </p:sp>
      <p:pic>
        <p:nvPicPr>
          <p:cNvPr id="2052" name="Picture 4" descr="Introduction to Image Annotation for ML and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051" y="1439474"/>
            <a:ext cx="4263202" cy="199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0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Các</a:t>
            </a:r>
            <a:r>
              <a:rPr lang="en-US" dirty="0" smtClean="0"/>
              <a:t> </a:t>
            </a:r>
            <a:r>
              <a:rPr lang="en-US" dirty="0" err="1" smtClean="0"/>
              <a:t>ứng</a:t>
            </a:r>
            <a:r>
              <a:rPr lang="en-US" dirty="0" smtClean="0"/>
              <a:t> </a:t>
            </a:r>
            <a:r>
              <a:rPr lang="en-US" dirty="0" err="1" smtClean="0"/>
              <a:t>dụng</a:t>
            </a:r>
            <a:r>
              <a:rPr lang="en-US" dirty="0" smtClean="0"/>
              <a:t> </a:t>
            </a:r>
            <a:endParaRPr lang="en-US" dirty="0"/>
          </a:p>
        </p:txBody>
      </p:sp>
      <p:sp>
        <p:nvSpPr>
          <p:cNvPr id="7" name="Text Placeholder 6"/>
          <p:cNvSpPr>
            <a:spLocks noGrp="1"/>
          </p:cNvSpPr>
          <p:nvPr>
            <p:ph type="body" idx="1"/>
          </p:nvPr>
        </p:nvSpPr>
        <p:spPr>
          <a:xfrm>
            <a:off x="310896" y="676656"/>
            <a:ext cx="3047543" cy="3967800"/>
          </a:xfrm>
        </p:spPr>
        <p:txBody>
          <a:bodyPr/>
          <a:lstStyle/>
          <a:p>
            <a:r>
              <a:rPr lang="en-US" dirty="0"/>
              <a:t>Y </a:t>
            </a:r>
            <a:r>
              <a:rPr lang="en-US" dirty="0" err="1" smtClean="0"/>
              <a:t>học</a:t>
            </a:r>
            <a:endParaRPr lang="en-US" dirty="0" smtClean="0"/>
          </a:p>
          <a:p>
            <a:endParaRPr lang="en-US" dirty="0"/>
          </a:p>
          <a:p>
            <a:r>
              <a:rPr lang="en-US" dirty="0" err="1" smtClean="0"/>
              <a:t>Giám</a:t>
            </a:r>
            <a:r>
              <a:rPr lang="en-US" dirty="0" smtClean="0"/>
              <a:t> </a:t>
            </a:r>
            <a:r>
              <a:rPr lang="en-US" dirty="0" err="1" smtClean="0"/>
              <a:t>sát</a:t>
            </a:r>
            <a:r>
              <a:rPr lang="en-US" dirty="0" smtClean="0"/>
              <a:t> </a:t>
            </a:r>
            <a:r>
              <a:rPr lang="en-US" dirty="0" err="1" smtClean="0"/>
              <a:t>hành</a:t>
            </a:r>
            <a:r>
              <a:rPr lang="en-US" dirty="0" smtClean="0"/>
              <a:t> </a:t>
            </a:r>
            <a:r>
              <a:rPr lang="en-US" dirty="0" err="1" smtClean="0"/>
              <a:t>động</a:t>
            </a:r>
            <a:endParaRPr lang="en-US" dirty="0"/>
          </a:p>
          <a:p>
            <a:endParaRPr lang="en-US" dirty="0"/>
          </a:p>
          <a:p>
            <a:r>
              <a:rPr lang="en-US" dirty="0" err="1"/>
              <a:t>Xe</a:t>
            </a:r>
            <a:r>
              <a:rPr lang="en-US" dirty="0"/>
              <a:t> </a:t>
            </a:r>
            <a:r>
              <a:rPr lang="en-US" dirty="0" err="1"/>
              <a:t>tự</a:t>
            </a:r>
            <a:r>
              <a:rPr lang="en-US" dirty="0"/>
              <a:t> </a:t>
            </a:r>
            <a:r>
              <a:rPr lang="en-US" dirty="0" err="1"/>
              <a:t>hành</a:t>
            </a:r>
            <a:endParaRPr lang="en-US" dirty="0"/>
          </a:p>
          <a:p>
            <a:pPr marL="114300" indent="0">
              <a:buNone/>
            </a:pPr>
            <a:endParaRPr lang="en-US" dirty="0"/>
          </a:p>
          <a:p>
            <a:r>
              <a:rPr lang="en-US" dirty="0" err="1"/>
              <a:t>Ứng</a:t>
            </a:r>
            <a:r>
              <a:rPr lang="en-US" dirty="0"/>
              <a:t> </a:t>
            </a:r>
            <a:r>
              <a:rPr lang="en-US" dirty="0" err="1"/>
              <a:t>dụng</a:t>
            </a:r>
            <a:r>
              <a:rPr lang="en-US" dirty="0"/>
              <a:t> </a:t>
            </a:r>
            <a:r>
              <a:rPr lang="en-US" dirty="0" err="1"/>
              <a:t>trong</a:t>
            </a:r>
            <a:r>
              <a:rPr lang="en-US" dirty="0"/>
              <a:t> </a:t>
            </a:r>
            <a:r>
              <a:rPr lang="en-US" dirty="0" err="1"/>
              <a:t>nông</a:t>
            </a:r>
            <a:r>
              <a:rPr lang="en-US" dirty="0"/>
              <a:t> </a:t>
            </a:r>
            <a:r>
              <a:rPr lang="en-US" dirty="0" err="1"/>
              <a:t>nghiệp</a:t>
            </a:r>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028" name="Picture 4" descr="Image Segmentation With 5 Lines 0f Code | by Ayoola Olafenwa (she/her)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297" y="3094013"/>
            <a:ext cx="2112028" cy="1407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l Time Image Segmentation Using 5 Lines of Code | by Ayoola Olafenwa  (she/her)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057" y="2962205"/>
            <a:ext cx="3187168" cy="15389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iftyNet: a deep-learning platform for medical imaging - ScienceDirect"/>
          <p:cNvPicPr>
            <a:picLocks noChangeAspect="1" noChangeArrowheads="1"/>
          </p:cNvPicPr>
          <p:nvPr/>
        </p:nvPicPr>
        <p:blipFill rotWithShape="1">
          <a:blip r:embed="rId5">
            <a:extLst>
              <a:ext uri="{28A0092B-C50C-407E-A947-70E740481C1C}">
                <a14:useLocalDpi xmlns:a14="http://schemas.microsoft.com/office/drawing/2010/main" val="0"/>
              </a:ext>
            </a:extLst>
          </a:blip>
          <a:srcRect b="5739"/>
          <a:stretch/>
        </p:blipFill>
        <p:spPr bwMode="auto">
          <a:xfrm>
            <a:off x="3292297" y="956583"/>
            <a:ext cx="2093692" cy="19786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mantic Segmentation Services | Image Segmentation for Deep Le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7057" y="956583"/>
            <a:ext cx="3167193" cy="1931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5515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4720</TotalTime>
  <Words>3601</Words>
  <Application>Microsoft Office PowerPoint</Application>
  <PresentationFormat>On-screen Show (16:9)</PresentationFormat>
  <Paragraphs>391</Paragraphs>
  <Slides>57</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57</vt:i4>
      </vt:variant>
    </vt:vector>
  </HeadingPairs>
  <TitlesOfParts>
    <vt:vector size="62" baseType="lpstr">
      <vt:lpstr>Arial</vt:lpstr>
      <vt:lpstr>Cambria Math</vt:lpstr>
      <vt:lpstr>Wingdings</vt:lpstr>
      <vt:lpstr>Simple Light</vt:lpstr>
      <vt:lpstr>Simple Light</vt:lpstr>
      <vt:lpstr>Deep Learning Bài 7: Phân vùng ảnh (Image segmentation)</vt:lpstr>
      <vt:lpstr>Giảng viên và Trợ giảng</vt:lpstr>
      <vt:lpstr>Giảng viên và Trợ giảng (hỗ trợ)</vt:lpstr>
      <vt:lpstr>Giới thiệu mentor </vt:lpstr>
      <vt:lpstr>Nội dung</vt:lpstr>
      <vt:lpstr>Phần 1: Phân vùng hình ảnh</vt:lpstr>
      <vt:lpstr>Phân vùng hình ảnh (image segmentation)</vt:lpstr>
      <vt:lpstr>Các dạng phân khúc hình ảnh</vt:lpstr>
      <vt:lpstr>Các ứng dụng </vt:lpstr>
      <vt:lpstr>Phần 2: Các lớp quan trọng</vt:lpstr>
      <vt:lpstr>Giới thiệu</vt:lpstr>
      <vt:lpstr>Lớp tích chập chuyển vị (transposed convolution)</vt:lpstr>
      <vt:lpstr>Lớp tích chập chuyển vị (transposed convolution)</vt:lpstr>
      <vt:lpstr>Lớp upsampling 2D (nearest neighbor)</vt:lpstr>
      <vt:lpstr>Lớp upsampling 2D (bi-linear)</vt:lpstr>
      <vt:lpstr>Phần 3: Kiến trúc phổ biến</vt:lpstr>
      <vt:lpstr>Mô hình UNET</vt:lpstr>
      <vt:lpstr>Mô hình Fully Convolutional Networks (FCN)</vt:lpstr>
      <vt:lpstr>Phần 4: Đánh giá mô hình</vt:lpstr>
      <vt:lpstr>Ma trận dự đoán(confusion matrix)</vt:lpstr>
      <vt:lpstr>Các đánh giá phổ biến</vt:lpstr>
      <vt:lpstr>Giao trên hợp (Intersection over Union)</vt:lpstr>
      <vt:lpstr>Chỉ số DICE</vt:lpstr>
      <vt:lpstr>Phần 5: Dữ liệu phổ biến</vt:lpstr>
      <vt:lpstr>COCO</vt:lpstr>
      <vt:lpstr>Pascal VOC</vt:lpstr>
      <vt:lpstr>Cityscapes</vt:lpstr>
      <vt:lpstr>Phần 6: Giới thiệu pytorch</vt:lpstr>
      <vt:lpstr>Pytorch</vt:lpstr>
      <vt:lpstr>Khởi tạo tensor</vt:lpstr>
      <vt:lpstr>Thuộc tính của tensor</vt:lpstr>
      <vt:lpstr>Phép tính (operations)</vt:lpstr>
      <vt:lpstr>Phép tính (operations)</vt:lpstr>
      <vt:lpstr>Chuyển đổi với numpy </vt:lpstr>
      <vt:lpstr>Autograd</vt:lpstr>
      <vt:lpstr>Autograd</vt:lpstr>
      <vt:lpstr>Autograd</vt:lpstr>
      <vt:lpstr>Autograd</vt:lpstr>
      <vt:lpstr>Phân loại ảnh bằng pytorch</vt:lpstr>
      <vt:lpstr>Đọc dữ liệu bằng torchvision</vt:lpstr>
      <vt:lpstr>Dataset</vt:lpstr>
      <vt:lpstr>Dataset</vt:lpstr>
      <vt:lpstr>Dataloader</vt:lpstr>
      <vt:lpstr>Xây dựng mô hình</vt:lpstr>
      <vt:lpstr>Xây dựng mô hình</vt:lpstr>
      <vt:lpstr>Huấn luyện mô hình</vt:lpstr>
      <vt:lpstr>Huấn luyện mô hình</vt:lpstr>
      <vt:lpstr>Huấn luyện mô hình</vt:lpstr>
      <vt:lpstr>Ví dụ phân vùng người đi bộ (pedestrian segmentation)</vt:lpstr>
      <vt:lpstr>Phần 5: Bài tập và thảo luận</vt:lpstr>
      <vt:lpstr>Bài tập</vt:lpstr>
      <vt:lpstr>Tóm tắt</vt:lpstr>
      <vt:lpstr>Các thuật ngữ thường thấy</vt:lpstr>
      <vt:lpstr>Thảo Luận &amp; Hỏi Đáp </vt:lpstr>
      <vt:lpstr>Learning rate</vt:lpstr>
      <vt:lpstr>Lớp đảo ngược tích chập (deconvolution)</vt:lpstr>
      <vt:lpstr>Các phương pháp cổ điển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115</cp:revision>
  <dcterms:modified xsi:type="dcterms:W3CDTF">2022-08-26T11:11:53Z</dcterms:modified>
</cp:coreProperties>
</file>